
<file path=[Content_Types].xml><?xml version="1.0" encoding="utf-8"?>
<Types xmlns="http://schemas.openxmlformats.org/package/2006/content-types">
  <Default Extension="png" ContentType="image/png"/>
  <Default Extension="jfif" ContentType="image/jpeg"/>
  <Default Extension="webp"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9"/>
  </p:notesMasterIdLst>
  <p:sldIdLst>
    <p:sldId id="326" r:id="rId2"/>
    <p:sldId id="258" r:id="rId3"/>
    <p:sldId id="296" r:id="rId4"/>
    <p:sldId id="297" r:id="rId5"/>
    <p:sldId id="298" r:id="rId6"/>
    <p:sldId id="259" r:id="rId7"/>
    <p:sldId id="261" r:id="rId8"/>
    <p:sldId id="299" r:id="rId9"/>
    <p:sldId id="263" r:id="rId10"/>
    <p:sldId id="300" r:id="rId11"/>
    <p:sldId id="327" r:id="rId12"/>
    <p:sldId id="262" r:id="rId13"/>
    <p:sldId id="301" r:id="rId14"/>
    <p:sldId id="302" r:id="rId15"/>
    <p:sldId id="303" r:id="rId16"/>
    <p:sldId id="304" r:id="rId17"/>
    <p:sldId id="305" r:id="rId18"/>
    <p:sldId id="306" r:id="rId19"/>
    <p:sldId id="307" r:id="rId20"/>
    <p:sldId id="308" r:id="rId21"/>
    <p:sldId id="309" r:id="rId22"/>
    <p:sldId id="319" r:id="rId23"/>
    <p:sldId id="310" r:id="rId24"/>
    <p:sldId id="311" r:id="rId25"/>
    <p:sldId id="313" r:id="rId26"/>
    <p:sldId id="312" r:id="rId27"/>
    <p:sldId id="315" r:id="rId28"/>
    <p:sldId id="316" r:id="rId29"/>
    <p:sldId id="320" r:id="rId30"/>
    <p:sldId id="321" r:id="rId31"/>
    <p:sldId id="264" r:id="rId32"/>
    <p:sldId id="323" r:id="rId33"/>
    <p:sldId id="324" r:id="rId34"/>
    <p:sldId id="325" r:id="rId35"/>
    <p:sldId id="265" r:id="rId36"/>
    <p:sldId id="318" r:id="rId37"/>
    <p:sldId id="317" r:id="rId38"/>
  </p:sldIdLst>
  <p:sldSz cx="9144000" cy="5143500" type="screen16x9"/>
  <p:notesSz cx="6858000" cy="9144000"/>
  <p:embeddedFontLst>
    <p:embeddedFont>
      <p:font typeface="Merriweather"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Amatic SC" panose="020B0604020202020204" charset="-79"/>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AEDABC-BADD-4293-A472-D3AD88E73092}">
  <a:tblStyle styleId="{8DAEDABC-BADD-4293-A472-D3AD88E730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86F0B6-B751-4789-9B5D-46EEAF9DFC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5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68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63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649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81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30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14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d2b3a775d7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d2b3a775d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77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608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711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d2b3a775d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d2b3a775d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49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169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33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211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813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498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443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983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85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28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527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944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243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731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964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09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1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685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87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693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www.passwordmeter.com/" TargetMode="External"/><Relationship Id="rId3" Type="http://schemas.openxmlformats.org/officeDocument/2006/relationships/hyperlink" Target="https://www.passwordmonster.com/" TargetMode="External"/><Relationship Id="rId7" Type="http://schemas.openxmlformats.org/officeDocument/2006/relationships/hyperlink" Target="https://delinea.com/resources/password-strength-checker"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bitwarden.com/password-strength/" TargetMode="External"/><Relationship Id="rId5" Type="http://schemas.openxmlformats.org/officeDocument/2006/relationships/hyperlink" Target="https://www.uic.edu/apps/strong-password/" TargetMode="External"/><Relationship Id="rId4" Type="http://schemas.openxmlformats.org/officeDocument/2006/relationships/hyperlink" Target="https://password.kaspersky.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berqnet.com/blog/siber-saldiri"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hyperlink" Target="https://www.kaspersky.com.tr/resource-center/definitions/brute-force-attack" TargetMode="External"/><Relationship Id="rId3" Type="http://schemas.openxmlformats.org/officeDocument/2006/relationships/hyperlink" Target="https://blog.dashlane.com/a-brief-history-of-passwords/" TargetMode="External"/><Relationship Id="rId7" Type="http://schemas.openxmlformats.org/officeDocument/2006/relationships/hyperlink" Target="https://berqnet.com/blog/brute-force"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en.wikipedia.org/wiki/Password" TargetMode="External"/><Relationship Id="rId5" Type="http://schemas.openxmlformats.org/officeDocument/2006/relationships/hyperlink" Target="https://theconversation.com/the-long-history-and-short-future-of-the-password-76690" TargetMode="External"/><Relationship Id="rId10" Type="http://schemas.openxmlformats.org/officeDocument/2006/relationships/hyperlink" Target="https://www.fortinet.com/resources/cyberglossary/brute-force-attack" TargetMode="External"/><Relationship Id="rId4" Type="http://schemas.openxmlformats.org/officeDocument/2006/relationships/hyperlink" Target="https://www.beyondidentity.com/blog/history-and-future-passwords" TargetMode="External"/><Relationship Id="rId9" Type="http://schemas.openxmlformats.org/officeDocument/2006/relationships/hyperlink" Target="https://tr.godaddy.com/blog/brute-force-kaba-kuvvet-saldirisi-nedi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9"/>
          <p:cNvSpPr txBox="1">
            <a:spLocks noGrp="1"/>
          </p:cNvSpPr>
          <p:nvPr>
            <p:ph type="ctrTitle" idx="4294967295"/>
          </p:nvPr>
        </p:nvSpPr>
        <p:spPr>
          <a:xfrm>
            <a:off x="841512" y="213733"/>
            <a:ext cx="7354957" cy="4398024"/>
          </a:xfrm>
          <a:prstGeom prst="rect">
            <a:avLst/>
          </a:prstGeom>
        </p:spPr>
        <p:txBody>
          <a:bodyPr spcFirstLastPara="1" wrap="square" lIns="91425" tIns="91425" rIns="91425" bIns="91425" anchor="b" anchorCtr="0">
            <a:noAutofit/>
          </a:bodyPr>
          <a:lstStyle/>
          <a:p>
            <a:pPr lvl="0"/>
            <a:r>
              <a:rPr lang="tr-TR" sz="8000" dirty="0">
                <a:solidFill>
                  <a:srgbClr val="FFFFFF"/>
                </a:solidFill>
              </a:rPr>
              <a:t>ŞİFRE </a:t>
            </a:r>
            <a:r>
              <a:rPr lang="tr-TR" sz="8000" dirty="0" smtClean="0">
                <a:solidFill>
                  <a:srgbClr val="FFFFFF"/>
                </a:solidFill>
              </a:rPr>
              <a:t>SEÇİMİ KONUSUNDA </a:t>
            </a:r>
            <a:r>
              <a:rPr lang="tr-TR" sz="8000" dirty="0">
                <a:solidFill>
                  <a:srgbClr val="FFFFFF"/>
                </a:solidFill>
              </a:rPr>
              <a:t/>
            </a:r>
            <a:br>
              <a:rPr lang="tr-TR" sz="8000" dirty="0">
                <a:solidFill>
                  <a:srgbClr val="FFFFFF"/>
                </a:solidFill>
              </a:rPr>
            </a:br>
            <a:r>
              <a:rPr lang="tr-TR" sz="8000" dirty="0">
                <a:solidFill>
                  <a:srgbClr val="FFFFFF"/>
                </a:solidFill>
              </a:rPr>
              <a:t>TOPLUMSAL BİLİNÇLENME VE ÖRNEK BİR ATAK</a:t>
            </a:r>
            <a:endParaRPr sz="8000" dirty="0">
              <a:solidFill>
                <a:srgbClr val="FFFFFF"/>
              </a:solidFill>
            </a:endParaRPr>
          </a:p>
        </p:txBody>
      </p:sp>
      <p:sp>
        <p:nvSpPr>
          <p:cNvPr id="1938" name="Google Shape;1938;p19"/>
          <p:cNvSpPr txBox="1">
            <a:spLocks noGrp="1"/>
          </p:cNvSpPr>
          <p:nvPr>
            <p:ph type="sldNum" idx="12"/>
          </p:nvPr>
        </p:nvSpPr>
        <p:spPr>
          <a:xfrm>
            <a:off x="8689794" y="52933"/>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1314408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03396" y="373451"/>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PAROLA TARİHİ</a:t>
            </a:r>
            <a:endParaRPr sz="6000" dirty="0"/>
          </a:p>
        </p:txBody>
      </p:sp>
      <p:sp>
        <p:nvSpPr>
          <p:cNvPr id="1928" name="Google Shape;1928;p18"/>
          <p:cNvSpPr txBox="1">
            <a:spLocks noGrp="1"/>
          </p:cNvSpPr>
          <p:nvPr>
            <p:ph type="body" idx="1"/>
          </p:nvPr>
        </p:nvSpPr>
        <p:spPr>
          <a:xfrm>
            <a:off x="2629786" y="4497283"/>
            <a:ext cx="3962400" cy="3294487"/>
          </a:xfrm>
          <a:prstGeom prst="rect">
            <a:avLst/>
          </a:prstGeom>
        </p:spPr>
        <p:txBody>
          <a:bodyPr spcFirstLastPara="1" wrap="square" lIns="91425" tIns="91425" rIns="91425" bIns="91425" anchor="t" anchorCtr="0">
            <a:noAutofit/>
          </a:bodyPr>
          <a:lstStyle/>
          <a:p>
            <a:pPr marL="76200" lvl="0" indent="0">
              <a:buNone/>
            </a:pPr>
            <a:r>
              <a:rPr lang="tr-TR" sz="3000" dirty="0" smtClean="0"/>
              <a:t>AÇIL SUSAM AÇIL!</a:t>
            </a:r>
            <a:endParaRPr sz="3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7" name="Picture 2" descr="https://cdn.discordapp.com/attachments/1026518007616376973/1055423613278376006/Muserref_Selcuk_Ozdemir_Ali_Baba_and_the_Forty_Thieves_open_ses_8c0aa27d-c8b7-40fc-bfa9-4c70e3fb11f7.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33" t="49757"/>
          <a:stretch/>
        </p:blipFill>
        <p:spPr bwMode="auto">
          <a:xfrm>
            <a:off x="0" y="811329"/>
            <a:ext cx="9221972" cy="368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03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03396" y="373451"/>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PAROLA TARİHİ</a:t>
            </a:r>
            <a:endParaRPr sz="6000" dirty="0"/>
          </a:p>
        </p:txBody>
      </p:sp>
      <p:sp>
        <p:nvSpPr>
          <p:cNvPr id="1928" name="Google Shape;1928;p18"/>
          <p:cNvSpPr txBox="1">
            <a:spLocks noGrp="1"/>
          </p:cNvSpPr>
          <p:nvPr>
            <p:ph type="body" idx="1"/>
          </p:nvPr>
        </p:nvSpPr>
        <p:spPr>
          <a:xfrm>
            <a:off x="1915171" y="4411144"/>
            <a:ext cx="6068725" cy="3294487"/>
          </a:xfrm>
          <a:prstGeom prst="rect">
            <a:avLst/>
          </a:prstGeom>
        </p:spPr>
        <p:txBody>
          <a:bodyPr spcFirstLastPara="1" wrap="square" lIns="91425" tIns="91425" rIns="91425" bIns="91425" anchor="t" anchorCtr="0">
            <a:noAutofit/>
          </a:bodyPr>
          <a:lstStyle/>
          <a:p>
            <a:pPr marL="76200" lvl="0" indent="0">
              <a:buNone/>
            </a:pPr>
            <a:r>
              <a:rPr lang="tr-TR" sz="3000" dirty="0" smtClean="0"/>
              <a:t>Başak! Bilemedin Şafak!</a:t>
            </a:r>
            <a:endParaRPr sz="3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1027043"/>
            <a:ext cx="6844747" cy="3470240"/>
          </a:xfrm>
          <a:prstGeom prst="rect">
            <a:avLst/>
          </a:prstGeom>
          <a:ln>
            <a:noFill/>
          </a:ln>
          <a:effectLst>
            <a:softEdge rad="112500"/>
          </a:effectLst>
        </p:spPr>
      </p:pic>
    </p:spTree>
    <p:extLst>
      <p:ext uri="{BB962C8B-B14F-4D97-AF65-F5344CB8AC3E}">
        <p14:creationId xmlns:p14="http://schemas.microsoft.com/office/powerpoint/2010/main" val="2238887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9"/>
          <p:cNvSpPr txBox="1">
            <a:spLocks noGrp="1"/>
          </p:cNvSpPr>
          <p:nvPr>
            <p:ph type="ctrTitle" idx="4294967295"/>
          </p:nvPr>
        </p:nvSpPr>
        <p:spPr>
          <a:xfrm>
            <a:off x="1374150" y="2444138"/>
            <a:ext cx="639570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7200" dirty="0" smtClean="0">
                <a:solidFill>
                  <a:srgbClr val="FFFFFF"/>
                </a:solidFill>
              </a:rPr>
              <a:t>2-Parola Güvenliği</a:t>
            </a:r>
            <a:endParaRPr sz="7200" dirty="0">
              <a:solidFill>
                <a:srgbClr val="FFFFFF"/>
              </a:solidFill>
            </a:endParaRPr>
          </a:p>
        </p:txBody>
      </p:sp>
      <p:sp>
        <p:nvSpPr>
          <p:cNvPr id="1935" name="Google Shape;1935;p19"/>
          <p:cNvSpPr txBox="1">
            <a:spLocks noGrp="1"/>
          </p:cNvSpPr>
          <p:nvPr>
            <p:ph type="subTitle" idx="4294967295"/>
          </p:nvPr>
        </p:nvSpPr>
        <p:spPr>
          <a:xfrm>
            <a:off x="1374150" y="3240109"/>
            <a:ext cx="6395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sz="2200" dirty="0"/>
          </a:p>
        </p:txBody>
      </p:sp>
      <p:sp>
        <p:nvSpPr>
          <p:cNvPr id="1936" name="Google Shape;1936;p19"/>
          <p:cNvSpPr/>
          <p:nvPr/>
        </p:nvSpPr>
        <p:spPr>
          <a:xfrm>
            <a:off x="3510146" y="371462"/>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1937" name="Google Shape;1937;p19"/>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txBox="1">
            <a:spLocks noGrp="1"/>
          </p:cNvSpPr>
          <p:nvPr>
            <p:ph type="sldNum" idx="12"/>
          </p:nvPr>
        </p:nvSpPr>
        <p:spPr>
          <a:xfrm>
            <a:off x="8689794" y="52933"/>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4"/>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OFCOMM ARAŞTIRMASI</a:t>
            </a:r>
            <a:endParaRPr sz="5000" dirty="0"/>
          </a:p>
        </p:txBody>
      </p:sp>
      <p:sp>
        <p:nvSpPr>
          <p:cNvPr id="1975" name="Google Shape;1975;p24"/>
          <p:cNvSpPr/>
          <p:nvPr/>
        </p:nvSpPr>
        <p:spPr>
          <a:xfrm>
            <a:off x="5153244" y="1205925"/>
            <a:ext cx="1998923" cy="1885735"/>
          </a:xfrm>
          <a:prstGeom prst="ellipse">
            <a:avLst/>
          </a:prstGeom>
          <a:noFill/>
          <a:ln w="9525" cap="rnd" cmpd="sng">
            <a:solidFill>
              <a:schemeClr val="accen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4000" dirty="0" smtClean="0">
                <a:solidFill>
                  <a:schemeClr val="dk1"/>
                </a:solidFill>
                <a:latin typeface="Merriweather"/>
                <a:ea typeface="Merriweather"/>
                <a:cs typeface="Merriweather"/>
                <a:sym typeface="Merriweather"/>
              </a:rPr>
              <a:t>%25</a:t>
            </a:r>
            <a:endParaRPr sz="4000" dirty="0">
              <a:solidFill>
                <a:schemeClr val="dk1"/>
              </a:solidFill>
              <a:latin typeface="Merriweather"/>
              <a:ea typeface="Merriweather"/>
              <a:cs typeface="Merriweather"/>
              <a:sym typeface="Merriweather"/>
            </a:endParaRPr>
          </a:p>
        </p:txBody>
      </p:sp>
      <p:sp>
        <p:nvSpPr>
          <p:cNvPr id="1976" name="Google Shape;1976;p24"/>
          <p:cNvSpPr/>
          <p:nvPr/>
        </p:nvSpPr>
        <p:spPr>
          <a:xfrm>
            <a:off x="2010579" y="1282365"/>
            <a:ext cx="1998923" cy="1809295"/>
          </a:xfrm>
          <a:prstGeom prst="ellipse">
            <a:avLst/>
          </a:prstGeom>
          <a:noFill/>
          <a:ln w="9525" cap="rnd" cmpd="sng">
            <a:solidFill>
              <a:schemeClr val="accent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4000" dirty="0" smtClean="0">
                <a:solidFill>
                  <a:schemeClr val="dk1"/>
                </a:solidFill>
                <a:latin typeface="Merriweather"/>
                <a:ea typeface="Merriweather"/>
                <a:cs typeface="Merriweather"/>
                <a:sym typeface="Merriweather"/>
              </a:rPr>
              <a:t>%56</a:t>
            </a:r>
            <a:endParaRPr sz="4000" dirty="0">
              <a:solidFill>
                <a:schemeClr val="dk1"/>
              </a:solidFill>
              <a:latin typeface="Merriweather"/>
              <a:ea typeface="Merriweather"/>
              <a:cs typeface="Merriweather"/>
              <a:sym typeface="Merriweather"/>
            </a:endParaRPr>
          </a:p>
        </p:txBody>
      </p:sp>
      <p:sp>
        <p:nvSpPr>
          <p:cNvPr id="1978" name="Google Shape;1978;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Metin kutusu 1"/>
          <p:cNvSpPr txBox="1"/>
          <p:nvPr/>
        </p:nvSpPr>
        <p:spPr>
          <a:xfrm>
            <a:off x="1698690" y="3091660"/>
            <a:ext cx="2622699" cy="1015663"/>
          </a:xfrm>
          <a:prstGeom prst="rect">
            <a:avLst/>
          </a:prstGeom>
          <a:noFill/>
        </p:spPr>
        <p:txBody>
          <a:bodyPr wrap="square" rtlCol="0">
            <a:spAutoFit/>
          </a:bodyPr>
          <a:lstStyle/>
          <a:p>
            <a:r>
              <a:rPr lang="tr-TR" sz="3000" b="1" dirty="0" smtClean="0">
                <a:latin typeface="Amatic SC" panose="020B0604020202020204" charset="-79"/>
                <a:cs typeface="Amatic SC" panose="020B0604020202020204" charset="-79"/>
              </a:rPr>
              <a:t>BÜTÜN SİTELERDE AYNI PAROLAYI KULLANANLAR</a:t>
            </a:r>
            <a:endParaRPr lang="en-US" sz="3000" b="1" dirty="0">
              <a:latin typeface="Amatic SC" panose="020B0604020202020204" charset="-79"/>
              <a:cs typeface="Amatic SC" panose="020B0604020202020204" charset="-79"/>
            </a:endParaRPr>
          </a:p>
        </p:txBody>
      </p:sp>
      <p:sp>
        <p:nvSpPr>
          <p:cNvPr id="9" name="Metin kutusu 8"/>
          <p:cNvSpPr txBox="1"/>
          <p:nvPr/>
        </p:nvSpPr>
        <p:spPr>
          <a:xfrm>
            <a:off x="4766142" y="3091660"/>
            <a:ext cx="3246108" cy="1015663"/>
          </a:xfrm>
          <a:prstGeom prst="rect">
            <a:avLst/>
          </a:prstGeom>
          <a:noFill/>
        </p:spPr>
        <p:txBody>
          <a:bodyPr wrap="square" rtlCol="0">
            <a:spAutoFit/>
          </a:bodyPr>
          <a:lstStyle/>
          <a:p>
            <a:r>
              <a:rPr lang="tr-TR" sz="3000" b="1" dirty="0" smtClean="0">
                <a:latin typeface="Amatic SC" panose="020B0604020202020204" charset="-79"/>
                <a:cs typeface="Amatic SC" panose="020B0604020202020204" charset="-79"/>
              </a:rPr>
              <a:t>HATIRLANMASI KOLAY ŞİFRE KULLANANLAR (D.T-İSİMLER)</a:t>
            </a:r>
            <a:endParaRPr lang="en-US" sz="3000" b="1" dirty="0">
              <a:latin typeface="Amatic SC" panose="020B0604020202020204" charset="-79"/>
              <a:cs typeface="Amatic SC" panose="020B0604020202020204" charset="-79"/>
            </a:endParaRPr>
          </a:p>
        </p:txBody>
      </p:sp>
    </p:spTree>
    <p:extLst>
      <p:ext uri="{BB962C8B-B14F-4D97-AF65-F5344CB8AC3E}">
        <p14:creationId xmlns:p14="http://schemas.microsoft.com/office/powerpoint/2010/main" val="1181433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6"/>
          <p:cNvSpPr txBox="1">
            <a:spLocks noGrp="1"/>
          </p:cNvSpPr>
          <p:nvPr>
            <p:ph type="title"/>
          </p:nvPr>
        </p:nvSpPr>
        <p:spPr>
          <a:xfrm>
            <a:off x="1036216" y="-86658"/>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smtClean="0"/>
              <a:t>ŞİFREMİZ NE KADAR GÜVENLİ</a:t>
            </a:r>
            <a:endParaRPr dirty="0"/>
          </a:p>
        </p:txBody>
      </p:sp>
      <p:graphicFrame>
        <p:nvGraphicFramePr>
          <p:cNvPr id="2003" name="Google Shape;2003;p26"/>
          <p:cNvGraphicFramePr/>
          <p:nvPr>
            <p:extLst>
              <p:ext uri="{D42A27DB-BD31-4B8C-83A1-F6EECF244321}">
                <p14:modId xmlns:p14="http://schemas.microsoft.com/office/powerpoint/2010/main" val="533916120"/>
              </p:ext>
            </p:extLst>
          </p:nvPr>
        </p:nvGraphicFramePr>
        <p:xfrm>
          <a:off x="1883389" y="496241"/>
          <a:ext cx="5520520" cy="4497132"/>
        </p:xfrm>
        <a:graphic>
          <a:graphicData uri="http://schemas.openxmlformats.org/drawingml/2006/table">
            <a:tbl>
              <a:tblPr>
                <a:noFill/>
                <a:tableStyleId>{8DAEDABC-BADD-4293-A472-D3AD88E73092}</a:tableStyleId>
              </a:tblPr>
              <a:tblGrid>
                <a:gridCol w="1104104">
                  <a:extLst>
                    <a:ext uri="{9D8B030D-6E8A-4147-A177-3AD203B41FA5}">
                      <a16:colId xmlns:a16="http://schemas.microsoft.com/office/drawing/2014/main" val="20001"/>
                    </a:ext>
                  </a:extLst>
                </a:gridCol>
                <a:gridCol w="1104104">
                  <a:extLst>
                    <a:ext uri="{9D8B030D-6E8A-4147-A177-3AD203B41FA5}">
                      <a16:colId xmlns:a16="http://schemas.microsoft.com/office/drawing/2014/main" val="20002"/>
                    </a:ext>
                  </a:extLst>
                </a:gridCol>
                <a:gridCol w="1104104">
                  <a:extLst>
                    <a:ext uri="{9D8B030D-6E8A-4147-A177-3AD203B41FA5}">
                      <a16:colId xmlns:a16="http://schemas.microsoft.com/office/drawing/2014/main" val="20003"/>
                    </a:ext>
                  </a:extLst>
                </a:gridCol>
                <a:gridCol w="1104104">
                  <a:extLst>
                    <a:ext uri="{9D8B030D-6E8A-4147-A177-3AD203B41FA5}">
                      <a16:colId xmlns:a16="http://schemas.microsoft.com/office/drawing/2014/main" val="4026398837"/>
                    </a:ext>
                  </a:extLst>
                </a:gridCol>
                <a:gridCol w="1104104">
                  <a:extLst>
                    <a:ext uri="{9D8B030D-6E8A-4147-A177-3AD203B41FA5}">
                      <a16:colId xmlns:a16="http://schemas.microsoft.com/office/drawing/2014/main" val="4266586680"/>
                    </a:ext>
                  </a:extLst>
                </a:gridCol>
              </a:tblGrid>
              <a:tr h="715804">
                <a:tc>
                  <a:txBody>
                    <a:bodyPr/>
                    <a:lstStyle/>
                    <a:p>
                      <a:pPr marL="0" lvl="0" indent="0" algn="ctr" rtl="0">
                        <a:spcBef>
                          <a:spcPts val="0"/>
                        </a:spcBef>
                        <a:spcAft>
                          <a:spcPts val="0"/>
                        </a:spcAft>
                        <a:buNone/>
                      </a:pPr>
                      <a:r>
                        <a:rPr lang="tr-TR" sz="1800" b="1" dirty="0" smtClean="0">
                          <a:solidFill>
                            <a:schemeClr val="lt1"/>
                          </a:solidFill>
                          <a:latin typeface="Amatic SC"/>
                          <a:ea typeface="Amatic SC"/>
                          <a:cs typeface="Amatic SC"/>
                          <a:sym typeface="Amatic SC"/>
                        </a:rPr>
                        <a:t>KÜÇÜK</a:t>
                      </a:r>
                      <a:r>
                        <a:rPr lang="tr-TR" sz="1800" b="1" baseline="0" dirty="0" smtClean="0">
                          <a:solidFill>
                            <a:schemeClr val="lt1"/>
                          </a:solidFill>
                          <a:latin typeface="Amatic SC"/>
                          <a:ea typeface="Amatic SC"/>
                          <a:cs typeface="Amatic SC"/>
                          <a:sym typeface="Amatic SC"/>
                        </a:rPr>
                        <a:t> HARF</a:t>
                      </a:r>
                      <a:endParaRPr lang="tr-TR" sz="1800" b="1" dirty="0" smtClean="0">
                        <a:solidFill>
                          <a:schemeClr val="lt1"/>
                        </a:solidFill>
                        <a:latin typeface="Amatic SC"/>
                        <a:ea typeface="Amatic SC"/>
                        <a:cs typeface="Amatic SC"/>
                        <a:sym typeface="Amatic SC"/>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800" b="1" dirty="0" smtClean="0">
                          <a:solidFill>
                            <a:schemeClr val="lt1"/>
                          </a:solidFill>
                          <a:latin typeface="Amatic SC"/>
                          <a:ea typeface="Amatic SC"/>
                          <a:cs typeface="Amatic SC"/>
                          <a:sym typeface="Amatic SC"/>
                        </a:rPr>
                        <a:t>B</a:t>
                      </a:r>
                      <a:r>
                        <a:rPr lang="tr-TR" sz="1800" b="1" dirty="0" smtClean="0">
                          <a:solidFill>
                            <a:schemeClr val="lt1"/>
                          </a:solidFill>
                          <a:latin typeface="Amatic SC"/>
                          <a:ea typeface="Amatic SC"/>
                          <a:cs typeface="Amatic SC"/>
                          <a:sym typeface="Amatic SC"/>
                        </a:rPr>
                        <a:t>ÜYÜK HARF</a:t>
                      </a:r>
                      <a:endParaRPr sz="1800" b="1" dirty="0">
                        <a:solidFill>
                          <a:schemeClr val="lt1"/>
                        </a:solidFill>
                        <a:latin typeface="Amatic SC"/>
                        <a:ea typeface="Amatic SC"/>
                        <a:cs typeface="Amatic SC"/>
                        <a:sym typeface="Amatic SC"/>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F5F6F7"/>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tr-TR" sz="1800" b="1" dirty="0" smtClean="0">
                          <a:solidFill>
                            <a:schemeClr val="lt1"/>
                          </a:solidFill>
                          <a:latin typeface="Amatic SC"/>
                          <a:ea typeface="Amatic SC"/>
                          <a:cs typeface="Amatic SC"/>
                          <a:sym typeface="Amatic SC"/>
                        </a:rPr>
                        <a:t>SEMBOL</a:t>
                      </a:r>
                      <a:endParaRPr sz="1800" b="1" dirty="0">
                        <a:solidFill>
                          <a:schemeClr val="lt1"/>
                        </a:solidFill>
                        <a:latin typeface="Amatic SC"/>
                        <a:ea typeface="Amatic SC"/>
                        <a:cs typeface="Amatic SC"/>
                        <a:sym typeface="Amatic SC"/>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F5F6F7"/>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tr-TR" sz="1400" b="1" dirty="0" smtClean="0">
                          <a:solidFill>
                            <a:schemeClr val="lt1"/>
                          </a:solidFill>
                          <a:latin typeface="Amatic SC"/>
                          <a:ea typeface="Amatic SC"/>
                          <a:cs typeface="Amatic SC"/>
                          <a:sym typeface="Amatic SC"/>
                        </a:rPr>
                        <a:t>SAYI</a:t>
                      </a:r>
                      <a:endParaRPr sz="1400" b="1" dirty="0">
                        <a:solidFill>
                          <a:schemeClr val="lt1"/>
                        </a:solidFill>
                        <a:latin typeface="Amatic SC"/>
                        <a:ea typeface="Amatic SC"/>
                        <a:cs typeface="Amatic SC"/>
                        <a:sym typeface="Amatic SC"/>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400" b="1" dirty="0" smtClean="0">
                          <a:solidFill>
                            <a:schemeClr val="lt1"/>
                          </a:solidFill>
                          <a:latin typeface="Amatic SC"/>
                          <a:ea typeface="Amatic SC"/>
                          <a:cs typeface="Amatic SC"/>
                          <a:sym typeface="Amatic SC"/>
                        </a:rPr>
                        <a:t>KIRILMA</a:t>
                      </a:r>
                      <a:r>
                        <a:rPr lang="tr-TR" sz="1400" b="1" baseline="0" dirty="0" smtClean="0">
                          <a:solidFill>
                            <a:schemeClr val="lt1"/>
                          </a:solidFill>
                          <a:latin typeface="Amatic SC"/>
                          <a:ea typeface="Amatic SC"/>
                          <a:cs typeface="Amatic SC"/>
                          <a:sym typeface="Amatic SC"/>
                        </a:rPr>
                        <a:t> SÜRESİ</a:t>
                      </a:r>
                      <a:endParaRPr lang="tr-TR" sz="1400" b="1" dirty="0" smtClean="0">
                        <a:solidFill>
                          <a:schemeClr val="lt1"/>
                        </a:solidFill>
                        <a:latin typeface="Amatic SC"/>
                        <a:ea typeface="Amatic SC"/>
                        <a:cs typeface="Amatic SC"/>
                        <a:sym typeface="Amatic SC"/>
                      </a:endParaRPr>
                    </a:p>
                    <a:p>
                      <a:pPr marL="0" lvl="0" indent="0" algn="ctr" rtl="0">
                        <a:spcBef>
                          <a:spcPts val="0"/>
                        </a:spcBef>
                        <a:spcAft>
                          <a:spcPts val="0"/>
                        </a:spcAft>
                        <a:buNone/>
                      </a:pPr>
                      <a:endParaRPr sz="1800" b="1" dirty="0">
                        <a:solidFill>
                          <a:schemeClr val="lt1"/>
                        </a:solidFill>
                        <a:latin typeface="Amatic SC"/>
                        <a:ea typeface="Amatic SC"/>
                        <a:cs typeface="Amatic SC"/>
                        <a:sym typeface="Amatic SC"/>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627072">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tr-TR" sz="1400" dirty="0" smtClean="0">
                          <a:solidFill>
                            <a:schemeClr val="lt1"/>
                          </a:solidFill>
                          <a:latin typeface="Merriweather"/>
                          <a:ea typeface="Merriweather"/>
                          <a:cs typeface="Merriweather"/>
                          <a:sym typeface="Merriweather"/>
                        </a:rPr>
                        <a:t>0</a:t>
                      </a: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645968">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tr-TR" sz="1400" dirty="0" smtClean="0">
                          <a:solidFill>
                            <a:schemeClr val="lt1"/>
                          </a:solidFill>
                          <a:latin typeface="Merriweather"/>
                          <a:ea typeface="Merriweather"/>
                          <a:cs typeface="Merriweather"/>
                          <a:sym typeface="Merriweather"/>
                        </a:rPr>
                        <a:t>0.005 SN</a:t>
                      </a: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627072">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tr-TR" sz="1400" dirty="0" smtClean="0">
                          <a:solidFill>
                            <a:schemeClr val="lt1"/>
                          </a:solidFill>
                          <a:latin typeface="Merriweather"/>
                          <a:ea typeface="Merriweather"/>
                          <a:cs typeface="Merriweather"/>
                          <a:sym typeface="Merriweather"/>
                        </a:rPr>
                        <a:t>6 GÜN</a:t>
                      </a: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627072">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tr-TR" sz="1400" dirty="0" smtClean="0">
                          <a:solidFill>
                            <a:schemeClr val="lt1"/>
                          </a:solidFill>
                          <a:latin typeface="Merriweather"/>
                          <a:ea typeface="Merriweather"/>
                          <a:cs typeface="Merriweather"/>
                          <a:sym typeface="Merriweather"/>
                        </a:rPr>
                        <a:t>6 YIL</a:t>
                      </a: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extLst>
                  <a:ext uri="{0D108BD9-81ED-4DB2-BD59-A6C34878D82A}">
                    <a16:rowId xmlns:a16="http://schemas.microsoft.com/office/drawing/2014/main" val="3362284723"/>
                  </a:ext>
                </a:extLst>
              </a:tr>
              <a:tr h="627072">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tr-TR" sz="1400" dirty="0" smtClean="0">
                          <a:solidFill>
                            <a:schemeClr val="lt1"/>
                          </a:solidFill>
                          <a:latin typeface="Merriweather"/>
                          <a:ea typeface="Merriweather"/>
                          <a:cs typeface="Merriweather"/>
                          <a:sym typeface="Merriweather"/>
                        </a:rPr>
                        <a:t>555 YIL</a:t>
                      </a: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19050" cap="flat" cmpd="sng" algn="ctr">
                      <a:solidFill>
                        <a:srgbClr val="F5F6F7"/>
                      </a:solidFill>
                      <a:prstDash val="solid"/>
                      <a:round/>
                      <a:headEnd type="none" w="sm" len="sm"/>
                      <a:tailEnd type="none" w="sm" len="sm"/>
                    </a:lnB>
                    <a:solidFill>
                      <a:schemeClr val="accent1"/>
                    </a:solidFill>
                  </a:tcPr>
                </a:tc>
                <a:extLst>
                  <a:ext uri="{0D108BD9-81ED-4DB2-BD59-A6C34878D82A}">
                    <a16:rowId xmlns:a16="http://schemas.microsoft.com/office/drawing/2014/main" val="2474917027"/>
                  </a:ext>
                </a:extLst>
              </a:tr>
              <a:tr h="627072">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solidFill>
                        <a:srgbClr val="F5F6F7"/>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tr-TR" sz="1400" dirty="0" smtClean="0">
                          <a:solidFill>
                            <a:schemeClr val="lt1"/>
                          </a:solidFill>
                          <a:latin typeface="Merriweather"/>
                          <a:ea typeface="Merriweather"/>
                          <a:cs typeface="Merriweather"/>
                          <a:sym typeface="Merriweather"/>
                        </a:rPr>
                        <a:t>1000 YIL</a:t>
                      </a:r>
                      <a:endParaRPr sz="1400" dirty="0">
                        <a:solidFill>
                          <a:schemeClr val="lt1"/>
                        </a:solidFill>
                        <a:latin typeface="Merriweather"/>
                        <a:ea typeface="Merriweather"/>
                        <a:cs typeface="Merriweather"/>
                        <a:sym typeface="Merriweather"/>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lgn="ctr">
                      <a:solidFill>
                        <a:srgbClr val="F5F6F7"/>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207441463"/>
                  </a:ext>
                </a:extLst>
              </a:tr>
            </a:tbl>
          </a:graphicData>
        </a:graphic>
      </p:graphicFrame>
      <p:sp>
        <p:nvSpPr>
          <p:cNvPr id="2004" name="Google Shape;2004;p26"/>
          <p:cNvSpPr txBox="1">
            <a:spLocks noGrp="1"/>
          </p:cNvSpPr>
          <p:nvPr>
            <p:ph type="sldNum" idx="12"/>
          </p:nvPr>
        </p:nvSpPr>
        <p:spPr>
          <a:xfrm>
            <a:off x="8653466" y="-709683"/>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1038"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128" y="1430277"/>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16" name="Resi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769" y="1431134"/>
            <a:ext cx="391903" cy="391315"/>
          </a:xfrm>
          <a:prstGeom prst="rect">
            <a:avLst/>
          </a:prstGeom>
        </p:spPr>
      </p:pic>
      <p:pic>
        <p:nvPicPr>
          <p:cNvPr id="26" name="Resim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761" y="1431134"/>
            <a:ext cx="391903" cy="391315"/>
          </a:xfrm>
          <a:prstGeom prst="rect">
            <a:avLst/>
          </a:prstGeom>
        </p:spPr>
      </p:pic>
      <p:pic>
        <p:nvPicPr>
          <p:cNvPr id="27" name="Resim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0514" y="1431134"/>
            <a:ext cx="391903" cy="391315"/>
          </a:xfrm>
          <a:prstGeom prst="rect">
            <a:avLst/>
          </a:prstGeom>
        </p:spPr>
      </p:pic>
      <p:pic>
        <p:nvPicPr>
          <p:cNvPr id="28"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095" y="2037456"/>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29" name="Resim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760" y="2029871"/>
            <a:ext cx="391903" cy="391315"/>
          </a:xfrm>
          <a:prstGeom prst="rect">
            <a:avLst/>
          </a:prstGeom>
        </p:spPr>
      </p:pic>
      <p:pic>
        <p:nvPicPr>
          <p:cNvPr id="30" name="Resim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0513" y="1989297"/>
            <a:ext cx="391903" cy="391315"/>
          </a:xfrm>
          <a:prstGeom prst="rect">
            <a:avLst/>
          </a:prstGeom>
        </p:spPr>
      </p:pic>
      <p:pic>
        <p:nvPicPr>
          <p:cNvPr id="31"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128" y="2029014"/>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32" name="Resim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319" y="2603884"/>
            <a:ext cx="391903" cy="391315"/>
          </a:xfrm>
          <a:prstGeom prst="rect">
            <a:avLst/>
          </a:prstGeom>
        </p:spPr>
      </p:pic>
      <p:pic>
        <p:nvPicPr>
          <p:cNvPr id="33" name="Resim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7203" y="2603885"/>
            <a:ext cx="391903" cy="391315"/>
          </a:xfrm>
          <a:prstGeom prst="rect">
            <a:avLst/>
          </a:prstGeom>
        </p:spPr>
      </p:pic>
      <p:pic>
        <p:nvPicPr>
          <p:cNvPr id="34" name="Resim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21" y="2562452"/>
            <a:ext cx="391903" cy="391315"/>
          </a:xfrm>
          <a:prstGeom prst="rect">
            <a:avLst/>
          </a:prstGeom>
        </p:spPr>
      </p:pic>
      <p:pic>
        <p:nvPicPr>
          <p:cNvPr id="35"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095" y="2644635"/>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007" y="3172552"/>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490" y="3186735"/>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38" name="Resim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286" y="3243853"/>
            <a:ext cx="391903" cy="391315"/>
          </a:xfrm>
          <a:prstGeom prst="rect">
            <a:avLst/>
          </a:prstGeom>
        </p:spPr>
      </p:pic>
      <p:pic>
        <p:nvPicPr>
          <p:cNvPr id="39" name="Resim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128" y="3245698"/>
            <a:ext cx="391903" cy="391315"/>
          </a:xfrm>
          <a:prstGeom prst="rect">
            <a:avLst/>
          </a:prstGeom>
        </p:spPr>
      </p:pic>
      <p:pic>
        <p:nvPicPr>
          <p:cNvPr id="40"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089" y="3836214"/>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643" y="3753470"/>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276" y="3836214"/>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43" name="Resim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110" y="3845344"/>
            <a:ext cx="391903" cy="391315"/>
          </a:xfrm>
          <a:prstGeom prst="rect">
            <a:avLst/>
          </a:prstGeom>
        </p:spPr>
      </p:pic>
      <p:pic>
        <p:nvPicPr>
          <p:cNvPr id="44"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252" y="4435468"/>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347" y="4405116"/>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188" y="4427853"/>
            <a:ext cx="392172" cy="3921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File:Symbol OK.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128" y="4414707"/>
            <a:ext cx="392172" cy="392172"/>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6133239" y="167958"/>
            <a:ext cx="3010761" cy="307777"/>
          </a:xfrm>
          <a:prstGeom prst="rect">
            <a:avLst/>
          </a:prstGeom>
        </p:spPr>
        <p:txBody>
          <a:bodyPr wrap="none">
            <a:spAutoFit/>
          </a:bodyPr>
          <a:lstStyle/>
          <a:p>
            <a:r>
              <a:rPr lang="en-US" dirty="0"/>
              <a:t>https://www.passwordmonster.com/</a:t>
            </a:r>
          </a:p>
        </p:txBody>
      </p:sp>
    </p:spTree>
    <p:extLst>
      <p:ext uri="{BB962C8B-B14F-4D97-AF65-F5344CB8AC3E}">
        <p14:creationId xmlns:p14="http://schemas.microsoft.com/office/powerpoint/2010/main" val="3733982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549965"/>
            <a:ext cx="6028200" cy="18976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b="1" dirty="0" smtClean="0"/>
              <a:t>3-NASIL PAROLA SEÇİLMELİ?</a:t>
            </a:r>
            <a:endParaRPr b="1" dirty="0"/>
          </a:p>
        </p:txBody>
      </p:sp>
      <p:sp>
        <p:nvSpPr>
          <p:cNvPr id="1915" name="Google Shape;1915;p16"/>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22277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45"/>
          <p:cNvSpPr txBox="1">
            <a:spLocks noGrp="1"/>
          </p:cNvSpPr>
          <p:nvPr>
            <p:ph type="title"/>
          </p:nvPr>
        </p:nvSpPr>
        <p:spPr>
          <a:xfrm>
            <a:off x="1208932" y="178909"/>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3000" dirty="0" smtClean="0"/>
              <a:t>GÜVENLİ , GÜVENLİ DAHA GÜVENLİ!!!</a:t>
            </a:r>
            <a:endParaRPr sz="3000" dirty="0"/>
          </a:p>
        </p:txBody>
      </p:sp>
      <p:sp>
        <p:nvSpPr>
          <p:cNvPr id="2296" name="Google Shape;2296;p4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2000"/>
              <a:t>16</a:t>
            </a:fld>
            <a:endParaRPr sz="2000"/>
          </a:p>
        </p:txBody>
      </p:sp>
      <p:grpSp>
        <p:nvGrpSpPr>
          <p:cNvPr id="2297" name="Google Shape;2297;p45"/>
          <p:cNvGrpSpPr/>
          <p:nvPr/>
        </p:nvGrpSpPr>
        <p:grpSpPr>
          <a:xfrm>
            <a:off x="149233" y="759423"/>
            <a:ext cx="4427538" cy="4121568"/>
            <a:chOff x="3778727" y="4460423"/>
            <a:chExt cx="720160" cy="647438"/>
          </a:xfrm>
        </p:grpSpPr>
        <p:sp>
          <p:nvSpPr>
            <p:cNvPr id="2298" name="Google Shape;2298;p45"/>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dirty="0">
                <a:solidFill>
                  <a:schemeClr val="lt1"/>
                </a:solidFill>
                <a:latin typeface="Merriweather"/>
                <a:ea typeface="Merriweather"/>
                <a:cs typeface="Merriweather"/>
                <a:sym typeface="Merriweather"/>
              </a:endParaRPr>
            </a:p>
          </p:txBody>
        </p:sp>
        <p:sp>
          <p:nvSpPr>
            <p:cNvPr id="2299" name="Google Shape;2299;p45"/>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dirty="0">
                <a:solidFill>
                  <a:schemeClr val="lt1"/>
                </a:solidFill>
                <a:latin typeface="Merriweather"/>
                <a:ea typeface="Merriweather"/>
                <a:cs typeface="Merriweather"/>
                <a:sym typeface="Merriweather"/>
              </a:endParaRPr>
            </a:p>
          </p:txBody>
        </p:sp>
        <p:sp>
          <p:nvSpPr>
            <p:cNvPr id="2300" name="Google Shape;2300;p45"/>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dirty="0">
                <a:solidFill>
                  <a:schemeClr val="lt1"/>
                </a:solidFill>
                <a:latin typeface="Merriweather"/>
                <a:ea typeface="Merriweather"/>
                <a:cs typeface="Merriweather"/>
                <a:sym typeface="Merriweather"/>
              </a:endParaRPr>
            </a:p>
          </p:txBody>
        </p:sp>
        <p:sp>
          <p:nvSpPr>
            <p:cNvPr id="2301" name="Google Shape;2301;p45"/>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dirty="0">
                <a:solidFill>
                  <a:schemeClr val="lt1"/>
                </a:solidFill>
                <a:latin typeface="Merriweather"/>
                <a:ea typeface="Merriweather"/>
                <a:cs typeface="Merriweather"/>
                <a:sym typeface="Merriweather"/>
              </a:endParaRPr>
            </a:p>
          </p:txBody>
        </p:sp>
        <p:sp>
          <p:nvSpPr>
            <p:cNvPr id="2302" name="Google Shape;2302;p45"/>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dirty="0">
                <a:solidFill>
                  <a:schemeClr val="lt1"/>
                </a:solidFill>
                <a:latin typeface="Merriweather"/>
                <a:ea typeface="Merriweather"/>
                <a:cs typeface="Merriweather"/>
                <a:sym typeface="Merriweather"/>
              </a:endParaRPr>
            </a:p>
          </p:txBody>
        </p:sp>
        <p:sp>
          <p:nvSpPr>
            <p:cNvPr id="2303" name="Google Shape;2303;p45"/>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dirty="0">
                <a:solidFill>
                  <a:schemeClr val="lt1"/>
                </a:solidFill>
                <a:latin typeface="Merriweather"/>
                <a:ea typeface="Merriweather"/>
                <a:cs typeface="Merriweather"/>
                <a:sym typeface="Merriweather"/>
              </a:endParaRPr>
            </a:p>
          </p:txBody>
        </p:sp>
        <p:sp>
          <p:nvSpPr>
            <p:cNvPr id="2304" name="Google Shape;2304;p45"/>
            <p:cNvSpPr/>
            <p:nvPr/>
          </p:nvSpPr>
          <p:spPr>
            <a:xfrm>
              <a:off x="3778727" y="4460423"/>
              <a:ext cx="719100" cy="792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2000" b="1" i="0" u="none" strike="noStrike" cap="none">
                <a:solidFill>
                  <a:schemeClr val="lt1"/>
                </a:solidFill>
                <a:latin typeface="Merriweather"/>
                <a:ea typeface="Merriweather"/>
                <a:cs typeface="Merriweather"/>
                <a:sym typeface="Merriweather"/>
              </a:endParaRPr>
            </a:p>
          </p:txBody>
        </p:sp>
      </p:grpSp>
      <p:cxnSp>
        <p:nvCxnSpPr>
          <p:cNvPr id="2305" name="Google Shape;2305;p45"/>
          <p:cNvCxnSpPr/>
          <p:nvPr/>
        </p:nvCxnSpPr>
        <p:spPr>
          <a:xfrm>
            <a:off x="4570254" y="1289213"/>
            <a:ext cx="1187816" cy="16606"/>
          </a:xfrm>
          <a:prstGeom prst="straightConnector1">
            <a:avLst/>
          </a:prstGeom>
          <a:noFill/>
          <a:ln w="9525" cap="flat" cmpd="sng">
            <a:solidFill>
              <a:schemeClr val="accent1"/>
            </a:solidFill>
            <a:prstDash val="solid"/>
            <a:round/>
            <a:headEnd type="oval" w="med" len="med"/>
            <a:tailEnd type="oval" w="med" len="med"/>
          </a:ln>
        </p:spPr>
      </p:cxnSp>
      <p:sp>
        <p:nvSpPr>
          <p:cNvPr id="2306" name="Google Shape;2306;p45"/>
          <p:cNvSpPr txBox="1"/>
          <p:nvPr/>
        </p:nvSpPr>
        <p:spPr>
          <a:xfrm>
            <a:off x="5899244" y="872594"/>
            <a:ext cx="3181175" cy="91540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tr-TR" sz="2000" dirty="0" smtClean="0">
                <a:solidFill>
                  <a:schemeClr val="dk2"/>
                </a:solidFill>
                <a:latin typeface="Merriweather"/>
                <a:ea typeface="Merriweather"/>
                <a:cs typeface="Merriweather"/>
                <a:sym typeface="Merriweather"/>
              </a:rPr>
              <a:t>ART ARDA SIRALI HARFLERİ KULLANMA</a:t>
            </a:r>
            <a:endParaRPr sz="2000" dirty="0">
              <a:solidFill>
                <a:schemeClr val="dk2"/>
              </a:solidFill>
              <a:latin typeface="Merriweather"/>
              <a:ea typeface="Merriweather"/>
              <a:cs typeface="Merriweather"/>
              <a:sym typeface="Merriweather"/>
            </a:endParaRPr>
          </a:p>
        </p:txBody>
      </p:sp>
      <p:cxnSp>
        <p:nvCxnSpPr>
          <p:cNvPr id="2307" name="Google Shape;2307;p45"/>
          <p:cNvCxnSpPr/>
          <p:nvPr/>
        </p:nvCxnSpPr>
        <p:spPr>
          <a:xfrm>
            <a:off x="4301595" y="2004134"/>
            <a:ext cx="1456475" cy="0"/>
          </a:xfrm>
          <a:prstGeom prst="straightConnector1">
            <a:avLst/>
          </a:prstGeom>
          <a:noFill/>
          <a:ln w="9525" cap="flat" cmpd="sng">
            <a:solidFill>
              <a:schemeClr val="accent2"/>
            </a:solidFill>
            <a:prstDash val="solid"/>
            <a:round/>
            <a:headEnd type="oval" w="med" len="med"/>
            <a:tailEnd type="oval" w="med" len="med"/>
          </a:ln>
        </p:spPr>
      </p:cxnSp>
      <p:sp>
        <p:nvSpPr>
          <p:cNvPr id="2308" name="Google Shape;2308;p45"/>
          <p:cNvSpPr txBox="1"/>
          <p:nvPr/>
        </p:nvSpPr>
        <p:spPr>
          <a:xfrm>
            <a:off x="5899244" y="1875247"/>
            <a:ext cx="3122806" cy="47403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tr-TR" sz="2000" dirty="0" smtClean="0">
                <a:solidFill>
                  <a:schemeClr val="dk2"/>
                </a:solidFill>
                <a:latin typeface="Merriweather"/>
                <a:ea typeface="Merriweather"/>
                <a:cs typeface="Merriweather"/>
                <a:sym typeface="Merriweather"/>
              </a:rPr>
              <a:t>KİŞİSEL DENEYİM KULLANMA</a:t>
            </a:r>
            <a:endParaRPr sz="2000" dirty="0">
              <a:solidFill>
                <a:schemeClr val="dk2"/>
              </a:solidFill>
              <a:latin typeface="Merriweather"/>
              <a:ea typeface="Merriweather"/>
              <a:cs typeface="Merriweather"/>
              <a:sym typeface="Merriweather"/>
            </a:endParaRPr>
          </a:p>
        </p:txBody>
      </p:sp>
      <p:cxnSp>
        <p:nvCxnSpPr>
          <p:cNvPr id="2309" name="Google Shape;2309;p45"/>
          <p:cNvCxnSpPr/>
          <p:nvPr/>
        </p:nvCxnSpPr>
        <p:spPr>
          <a:xfrm flipV="1">
            <a:off x="4020901" y="2662621"/>
            <a:ext cx="1737169" cy="6995"/>
          </a:xfrm>
          <a:prstGeom prst="straightConnector1">
            <a:avLst/>
          </a:prstGeom>
          <a:noFill/>
          <a:ln w="9525" cap="flat" cmpd="sng">
            <a:solidFill>
              <a:schemeClr val="accent3"/>
            </a:solidFill>
            <a:prstDash val="solid"/>
            <a:round/>
            <a:headEnd type="oval" w="med" len="med"/>
            <a:tailEnd type="oval" w="med" len="med"/>
          </a:ln>
        </p:spPr>
      </p:cxnSp>
      <p:sp>
        <p:nvSpPr>
          <p:cNvPr id="2310" name="Google Shape;2310;p45"/>
          <p:cNvSpPr txBox="1"/>
          <p:nvPr/>
        </p:nvSpPr>
        <p:spPr>
          <a:xfrm>
            <a:off x="5842180" y="2381163"/>
            <a:ext cx="2913336" cy="64838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tr-TR" sz="2000" dirty="0" smtClean="0">
                <a:solidFill>
                  <a:schemeClr val="dk2"/>
                </a:solidFill>
                <a:latin typeface="Merriweather"/>
                <a:ea typeface="Merriweather"/>
                <a:cs typeface="Merriweather"/>
                <a:sym typeface="Merriweather"/>
              </a:rPr>
              <a:t>EN AZ BİR NUMARA</a:t>
            </a:r>
            <a:endParaRPr sz="2000" dirty="0">
              <a:solidFill>
                <a:schemeClr val="dk2"/>
              </a:solidFill>
              <a:latin typeface="Merriweather"/>
              <a:ea typeface="Merriweather"/>
              <a:cs typeface="Merriweather"/>
              <a:sym typeface="Merriweather"/>
            </a:endParaRPr>
          </a:p>
        </p:txBody>
      </p:sp>
      <p:cxnSp>
        <p:nvCxnSpPr>
          <p:cNvPr id="2311" name="Google Shape;2311;p45"/>
          <p:cNvCxnSpPr/>
          <p:nvPr/>
        </p:nvCxnSpPr>
        <p:spPr>
          <a:xfrm flipV="1">
            <a:off x="3802444" y="3236516"/>
            <a:ext cx="1955626" cy="2452"/>
          </a:xfrm>
          <a:prstGeom prst="straightConnector1">
            <a:avLst/>
          </a:prstGeom>
          <a:noFill/>
          <a:ln w="9525" cap="flat" cmpd="sng">
            <a:solidFill>
              <a:schemeClr val="accent4"/>
            </a:solidFill>
            <a:prstDash val="solid"/>
            <a:round/>
            <a:headEnd type="oval" w="med" len="med"/>
            <a:tailEnd type="oval" w="med" len="med"/>
          </a:ln>
        </p:spPr>
      </p:cxnSp>
      <p:sp>
        <p:nvSpPr>
          <p:cNvPr id="2312" name="Google Shape;2312;p45"/>
          <p:cNvSpPr txBox="1"/>
          <p:nvPr/>
        </p:nvSpPr>
        <p:spPr>
          <a:xfrm>
            <a:off x="5899244" y="2971181"/>
            <a:ext cx="2913336" cy="53067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tr-TR" sz="2000" dirty="0" smtClean="0">
                <a:solidFill>
                  <a:schemeClr val="dk2"/>
                </a:solidFill>
                <a:latin typeface="Merriweather"/>
                <a:ea typeface="Merriweather"/>
                <a:cs typeface="Merriweather"/>
                <a:sym typeface="Merriweather"/>
              </a:rPr>
              <a:t>EN AZ BİR SEMBOL</a:t>
            </a:r>
            <a:endParaRPr sz="2000" dirty="0">
              <a:solidFill>
                <a:schemeClr val="dk2"/>
              </a:solidFill>
              <a:latin typeface="Merriweather"/>
              <a:ea typeface="Merriweather"/>
              <a:cs typeface="Merriweather"/>
              <a:sym typeface="Merriweather"/>
            </a:endParaRPr>
          </a:p>
        </p:txBody>
      </p:sp>
      <p:cxnSp>
        <p:nvCxnSpPr>
          <p:cNvPr id="2313" name="Google Shape;2313;p45"/>
          <p:cNvCxnSpPr/>
          <p:nvPr/>
        </p:nvCxnSpPr>
        <p:spPr>
          <a:xfrm>
            <a:off x="3525917" y="3834336"/>
            <a:ext cx="2232153" cy="0"/>
          </a:xfrm>
          <a:prstGeom prst="straightConnector1">
            <a:avLst/>
          </a:prstGeom>
          <a:noFill/>
          <a:ln w="9525" cap="flat" cmpd="sng">
            <a:solidFill>
              <a:schemeClr val="accent5"/>
            </a:solidFill>
            <a:prstDash val="solid"/>
            <a:round/>
            <a:headEnd type="oval" w="med" len="med"/>
            <a:tailEnd type="oval" w="med" len="med"/>
          </a:ln>
        </p:spPr>
      </p:cxnSp>
      <p:sp>
        <p:nvSpPr>
          <p:cNvPr id="2314" name="Google Shape;2314;p45"/>
          <p:cNvSpPr txBox="1"/>
          <p:nvPr/>
        </p:nvSpPr>
        <p:spPr>
          <a:xfrm>
            <a:off x="5899244" y="3533729"/>
            <a:ext cx="3308336" cy="60121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tr-TR" sz="2000" dirty="0" smtClean="0">
                <a:solidFill>
                  <a:schemeClr val="dk2"/>
                </a:solidFill>
                <a:latin typeface="Merriweather"/>
                <a:ea typeface="Merriweather"/>
                <a:cs typeface="Merriweather"/>
                <a:sym typeface="Merriweather"/>
              </a:rPr>
              <a:t>EN AZ BİR BÜYÜK HARF BİR KÜÇÜK HARF</a:t>
            </a:r>
            <a:endParaRPr sz="2000" dirty="0">
              <a:solidFill>
                <a:schemeClr val="dk2"/>
              </a:solidFill>
              <a:latin typeface="Merriweather"/>
              <a:ea typeface="Merriweather"/>
              <a:cs typeface="Merriweather"/>
              <a:sym typeface="Merriweather"/>
            </a:endParaRPr>
          </a:p>
        </p:txBody>
      </p:sp>
      <p:cxnSp>
        <p:nvCxnSpPr>
          <p:cNvPr id="2315" name="Google Shape;2315;p45"/>
          <p:cNvCxnSpPr/>
          <p:nvPr/>
        </p:nvCxnSpPr>
        <p:spPr>
          <a:xfrm flipV="1">
            <a:off x="3213269" y="4492823"/>
            <a:ext cx="2544801" cy="1"/>
          </a:xfrm>
          <a:prstGeom prst="straightConnector1">
            <a:avLst/>
          </a:prstGeom>
          <a:noFill/>
          <a:ln w="9525" cap="flat" cmpd="sng">
            <a:solidFill>
              <a:schemeClr val="accent6"/>
            </a:solidFill>
            <a:prstDash val="solid"/>
            <a:round/>
            <a:headEnd type="oval" w="med" len="med"/>
            <a:tailEnd type="oval" w="med" len="med"/>
          </a:ln>
        </p:spPr>
      </p:cxnSp>
      <p:sp>
        <p:nvSpPr>
          <p:cNvPr id="2316" name="Google Shape;2316;p45"/>
          <p:cNvSpPr txBox="1"/>
          <p:nvPr/>
        </p:nvSpPr>
        <p:spPr>
          <a:xfrm>
            <a:off x="5899244" y="4248025"/>
            <a:ext cx="3122806" cy="48959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tr-TR" sz="2000" dirty="0" smtClean="0">
                <a:solidFill>
                  <a:schemeClr val="dk2"/>
                </a:solidFill>
                <a:latin typeface="Merriweather"/>
                <a:ea typeface="Merriweather"/>
                <a:cs typeface="Merriweather"/>
                <a:sym typeface="Merriweather"/>
              </a:rPr>
              <a:t>8 KARAKTER UZUNLUĞU</a:t>
            </a:r>
            <a:endParaRPr sz="2000" dirty="0">
              <a:solidFill>
                <a:schemeClr val="dk2"/>
              </a:solidFill>
              <a:latin typeface="Merriweather"/>
              <a:ea typeface="Merriweather"/>
              <a:cs typeface="Merriweather"/>
              <a:sym typeface="Merriweather"/>
            </a:endParaRPr>
          </a:p>
        </p:txBody>
      </p:sp>
    </p:spTree>
    <p:extLst>
      <p:ext uri="{BB962C8B-B14F-4D97-AF65-F5344CB8AC3E}">
        <p14:creationId xmlns:p14="http://schemas.microsoft.com/office/powerpoint/2010/main" val="2270331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4"/>
          <p:cNvSpPr txBox="1">
            <a:spLocks noGrp="1"/>
          </p:cNvSpPr>
          <p:nvPr>
            <p:ph type="title"/>
          </p:nvPr>
        </p:nvSpPr>
        <p:spPr>
          <a:xfrm>
            <a:off x="1237768" y="232086"/>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İKİ ADIMLI DOGRULAMA</a:t>
            </a:r>
            <a:endParaRPr sz="6000" dirty="0"/>
          </a:p>
        </p:txBody>
      </p:sp>
      <p:sp>
        <p:nvSpPr>
          <p:cNvPr id="1978" name="Google Shape;1978;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8" name="Resim 7"/>
          <p:cNvPicPr/>
          <p:nvPr/>
        </p:nvPicPr>
        <p:blipFill>
          <a:blip r:embed="rId3">
            <a:extLst>
              <a:ext uri="{28A0092B-C50C-407E-A947-70E740481C1C}">
                <a14:useLocalDpi xmlns:a14="http://schemas.microsoft.com/office/drawing/2010/main" val="0"/>
              </a:ext>
            </a:extLst>
          </a:blip>
          <a:stretch>
            <a:fillRect/>
          </a:stretch>
        </p:blipFill>
        <p:spPr>
          <a:xfrm>
            <a:off x="715617" y="675862"/>
            <a:ext cx="7832035" cy="4467638"/>
          </a:xfrm>
          <a:prstGeom prst="rect">
            <a:avLst/>
          </a:prstGeom>
        </p:spPr>
      </p:pic>
    </p:spTree>
    <p:extLst>
      <p:ext uri="{BB962C8B-B14F-4D97-AF65-F5344CB8AC3E}">
        <p14:creationId xmlns:p14="http://schemas.microsoft.com/office/powerpoint/2010/main" val="2725158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30"/>
          <p:cNvSpPr txBox="1">
            <a:spLocks noGrp="1"/>
          </p:cNvSpPr>
          <p:nvPr>
            <p:ph type="title"/>
          </p:nvPr>
        </p:nvSpPr>
        <p:spPr>
          <a:xfrm>
            <a:off x="1198011" y="100676"/>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4000" dirty="0" smtClean="0"/>
              <a:t>PAROLAYI SIK SIK DEĞİŞTİRİN</a:t>
            </a:r>
            <a:endParaRPr sz="4000" dirty="0"/>
          </a:p>
        </p:txBody>
      </p:sp>
      <p:sp>
        <p:nvSpPr>
          <p:cNvPr id="2054" name="Google Shape;2054;p30"/>
          <p:cNvSpPr/>
          <p:nvPr/>
        </p:nvSpPr>
        <p:spPr>
          <a:xfrm>
            <a:off x="1" y="761999"/>
            <a:ext cx="3366052" cy="2228605"/>
          </a:xfrm>
          <a:prstGeom prst="ellipse">
            <a:avLst/>
          </a:prstGeom>
          <a:solidFill>
            <a:schemeClr val="accen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2700" dirty="0" smtClean="0">
                <a:solidFill>
                  <a:schemeClr val="lt1"/>
                </a:solidFill>
                <a:latin typeface="Merriweather"/>
                <a:ea typeface="Merriweather"/>
                <a:cs typeface="Merriweather"/>
                <a:sym typeface="Merriweather"/>
              </a:rPr>
              <a:t>Ylq_0qhb*4</a:t>
            </a:r>
            <a:endParaRPr sz="2700" dirty="0">
              <a:solidFill>
                <a:schemeClr val="lt1"/>
              </a:solidFill>
              <a:latin typeface="Merriweather"/>
              <a:ea typeface="Merriweather"/>
              <a:cs typeface="Merriweather"/>
              <a:sym typeface="Merriweather"/>
            </a:endParaRPr>
          </a:p>
        </p:txBody>
      </p:sp>
      <p:sp>
        <p:nvSpPr>
          <p:cNvPr id="2055" name="Google Shape;2055;p30"/>
          <p:cNvSpPr/>
          <p:nvPr/>
        </p:nvSpPr>
        <p:spPr>
          <a:xfrm>
            <a:off x="5771322" y="761999"/>
            <a:ext cx="3331810" cy="2228605"/>
          </a:xfrm>
          <a:prstGeom prst="ellipse">
            <a:avLst/>
          </a:prstGeom>
          <a:solidFill>
            <a:schemeClr val="accen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lvl="0" algn="ctr"/>
            <a:endParaRPr lang="tr-TR" sz="2700" dirty="0" smtClean="0">
              <a:solidFill>
                <a:schemeClr val="lt1"/>
              </a:solidFill>
              <a:latin typeface="Merriweather"/>
              <a:ea typeface="Merriweather"/>
              <a:cs typeface="Merriweather"/>
              <a:sym typeface="Merriweather"/>
            </a:endParaRPr>
          </a:p>
          <a:p>
            <a:pPr lvl="0" algn="ctr"/>
            <a:r>
              <a:rPr lang="tr-TR" sz="2700" dirty="0" smtClean="0">
                <a:solidFill>
                  <a:schemeClr val="lt1"/>
                </a:solidFill>
                <a:latin typeface="Merriweather"/>
                <a:ea typeface="Merriweather"/>
                <a:cs typeface="Merriweather"/>
                <a:sym typeface="Merriweather"/>
              </a:rPr>
              <a:t>Alq_0qhb*4</a:t>
            </a:r>
            <a:endParaRPr lang="tr-TR" sz="2700" dirty="0">
              <a:solidFill>
                <a:schemeClr val="lt1"/>
              </a:solidFill>
              <a:latin typeface="Merriweather"/>
              <a:ea typeface="Merriweather"/>
              <a:cs typeface="Merriweather"/>
              <a:sym typeface="Merriweather"/>
            </a:endParaRPr>
          </a:p>
          <a:p>
            <a:pPr algn="ctr"/>
            <a:endParaRPr lang="tr-TR" sz="2700" dirty="0">
              <a:solidFill>
                <a:schemeClr val="lt1"/>
              </a:solidFill>
              <a:latin typeface="Merriweather"/>
              <a:ea typeface="Merriweather"/>
              <a:cs typeface="Merriweather"/>
              <a:sym typeface="Merriweather"/>
            </a:endParaRPr>
          </a:p>
          <a:p>
            <a:pPr marL="0" lvl="0" indent="0" algn="ctr" rtl="0">
              <a:spcBef>
                <a:spcPts val="0"/>
              </a:spcBef>
              <a:spcAft>
                <a:spcPts val="0"/>
              </a:spcAft>
              <a:buNone/>
            </a:pPr>
            <a:endParaRPr sz="2700" dirty="0">
              <a:solidFill>
                <a:schemeClr val="lt1"/>
              </a:solidFill>
              <a:latin typeface="Merriweather"/>
              <a:ea typeface="Merriweather"/>
              <a:cs typeface="Merriweather"/>
              <a:sym typeface="Merriweather"/>
            </a:endParaRPr>
          </a:p>
        </p:txBody>
      </p:sp>
      <p:sp>
        <p:nvSpPr>
          <p:cNvPr id="2056" name="Google Shape;2056;p30"/>
          <p:cNvSpPr/>
          <p:nvPr/>
        </p:nvSpPr>
        <p:spPr>
          <a:xfrm>
            <a:off x="2802836" y="2749825"/>
            <a:ext cx="3366052" cy="2228605"/>
          </a:xfrm>
          <a:prstGeom prst="ellipse">
            <a:avLst/>
          </a:prstGeom>
          <a:solidFill>
            <a:schemeClr val="accen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algn="ctr"/>
            <a:r>
              <a:rPr lang="tr-TR" sz="2700" dirty="0" err="1" smtClean="0">
                <a:solidFill>
                  <a:schemeClr val="lt1"/>
                </a:solidFill>
                <a:latin typeface="Merriweather"/>
                <a:ea typeface="Merriweather"/>
                <a:cs typeface="Merriweather"/>
                <a:sym typeface="Merriweather"/>
              </a:rPr>
              <a:t>Ylq_uqhb</a:t>
            </a:r>
            <a:r>
              <a:rPr lang="tr-TR" sz="2700" dirty="0" smtClean="0">
                <a:solidFill>
                  <a:schemeClr val="lt1"/>
                </a:solidFill>
                <a:latin typeface="Merriweather"/>
                <a:ea typeface="Merriweather"/>
                <a:cs typeface="Merriweather"/>
                <a:sym typeface="Merriweather"/>
              </a:rPr>
              <a:t>*4</a:t>
            </a:r>
            <a:endParaRPr lang="tr-TR" sz="2700" dirty="0">
              <a:solidFill>
                <a:schemeClr val="lt1"/>
              </a:solidFill>
              <a:latin typeface="Merriweather"/>
              <a:ea typeface="Merriweather"/>
              <a:cs typeface="Merriweather"/>
              <a:sym typeface="Merriweather"/>
            </a:endParaRPr>
          </a:p>
          <a:p>
            <a:pPr marL="0" lvl="0" indent="0" algn="ctr" rtl="0">
              <a:spcBef>
                <a:spcPts val="0"/>
              </a:spcBef>
              <a:spcAft>
                <a:spcPts val="0"/>
              </a:spcAft>
              <a:buNone/>
            </a:pPr>
            <a:endParaRPr sz="2700" dirty="0">
              <a:solidFill>
                <a:schemeClr val="lt1"/>
              </a:solidFill>
              <a:latin typeface="Merriweather"/>
              <a:ea typeface="Merriweather"/>
              <a:cs typeface="Merriweather"/>
              <a:sym typeface="Merriweather"/>
            </a:endParaRPr>
          </a:p>
        </p:txBody>
      </p:sp>
      <p:cxnSp>
        <p:nvCxnSpPr>
          <p:cNvPr id="2057" name="Google Shape;2057;p30"/>
          <p:cNvCxnSpPr>
            <a:stCxn id="2054" idx="6"/>
            <a:endCxn id="2056" idx="0"/>
          </p:cNvCxnSpPr>
          <p:nvPr/>
        </p:nvCxnSpPr>
        <p:spPr>
          <a:xfrm>
            <a:off x="3366053" y="1876302"/>
            <a:ext cx="1119809" cy="873523"/>
          </a:xfrm>
          <a:prstGeom prst="straightConnector1">
            <a:avLst/>
          </a:prstGeom>
          <a:noFill/>
          <a:ln w="9525" cap="flat" cmpd="sng">
            <a:solidFill>
              <a:schemeClr val="dk1"/>
            </a:solidFill>
            <a:prstDash val="dash"/>
            <a:round/>
            <a:headEnd type="none" w="lg" len="lg"/>
            <a:tailEnd type="triangle" w="lg" len="lg"/>
          </a:ln>
        </p:spPr>
      </p:cxnSp>
      <p:cxnSp>
        <p:nvCxnSpPr>
          <p:cNvPr id="2058" name="Google Shape;2058;p30"/>
          <p:cNvCxnSpPr>
            <a:stCxn id="2056" idx="0"/>
            <a:endCxn id="2055" idx="2"/>
          </p:cNvCxnSpPr>
          <p:nvPr/>
        </p:nvCxnSpPr>
        <p:spPr>
          <a:xfrm flipV="1">
            <a:off x="4485862" y="1876302"/>
            <a:ext cx="1285460" cy="873523"/>
          </a:xfrm>
          <a:prstGeom prst="straightConnector1">
            <a:avLst/>
          </a:prstGeom>
          <a:noFill/>
          <a:ln w="9525" cap="flat" cmpd="sng">
            <a:solidFill>
              <a:schemeClr val="dk1"/>
            </a:solidFill>
            <a:prstDash val="dash"/>
            <a:round/>
            <a:headEnd type="none" w="lg" len="lg"/>
            <a:tailEnd type="triangle" w="lg" len="lg"/>
          </a:ln>
        </p:spPr>
      </p:cxnSp>
      <p:sp>
        <p:nvSpPr>
          <p:cNvPr id="2059" name="Google Shape;2059;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42665301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43"/>
          <p:cNvSpPr txBox="1">
            <a:spLocks noGrp="1"/>
          </p:cNvSpPr>
          <p:nvPr>
            <p:ph type="title"/>
          </p:nvPr>
        </p:nvSpPr>
        <p:spPr>
          <a:xfrm>
            <a:off x="1211663" y="502852"/>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HER SİTEDE FARKLI ŞİFRE KULLANIN</a:t>
            </a:r>
            <a:endParaRPr sz="5000" dirty="0"/>
          </a:p>
        </p:txBody>
      </p:sp>
      <p:sp>
        <p:nvSpPr>
          <p:cNvPr id="2254" name="Google Shape;2254;p4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255" name="Google Shape;2255;p43"/>
          <p:cNvSpPr/>
          <p:nvPr/>
        </p:nvSpPr>
        <p:spPr>
          <a:xfrm>
            <a:off x="1035000" y="1449675"/>
            <a:ext cx="3473100" cy="1308300"/>
          </a:xfrm>
          <a:prstGeom prst="rect">
            <a:avLst/>
          </a:prstGeom>
          <a:solidFill>
            <a:schemeClr val="lt1"/>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tr-TR" sz="2500" dirty="0" smtClean="0">
                <a:solidFill>
                  <a:schemeClr val="dk1"/>
                </a:solidFill>
                <a:latin typeface="Merriweather"/>
                <a:ea typeface="Merriweather"/>
                <a:cs typeface="Merriweather"/>
                <a:sym typeface="Merriweather"/>
              </a:rPr>
              <a:t>Ybg_04/</a:t>
            </a:r>
            <a:r>
              <a:rPr lang="tr-TR" sz="2500" dirty="0" err="1" smtClean="0">
                <a:solidFill>
                  <a:schemeClr val="dk1"/>
                </a:solidFill>
                <a:latin typeface="Merriweather"/>
                <a:ea typeface="Merriweather"/>
                <a:cs typeface="Merriweather"/>
                <a:sym typeface="Merriweather"/>
              </a:rPr>
              <a:t>Gv</a:t>
            </a:r>
            <a:endParaRPr sz="2500" dirty="0">
              <a:solidFill>
                <a:schemeClr val="dk1"/>
              </a:solidFill>
              <a:latin typeface="Merriweather"/>
              <a:ea typeface="Merriweather"/>
              <a:cs typeface="Merriweather"/>
              <a:sym typeface="Merriweather"/>
            </a:endParaRPr>
          </a:p>
        </p:txBody>
      </p:sp>
      <p:sp>
        <p:nvSpPr>
          <p:cNvPr id="2256" name="Google Shape;2256;p43"/>
          <p:cNvSpPr/>
          <p:nvPr/>
        </p:nvSpPr>
        <p:spPr>
          <a:xfrm>
            <a:off x="4651913" y="1449675"/>
            <a:ext cx="3473100" cy="1308300"/>
          </a:xfrm>
          <a:prstGeom prst="rect">
            <a:avLst/>
          </a:prstGeom>
          <a:solidFill>
            <a:schemeClr val="lt1"/>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tr-TR" sz="2500" dirty="0" smtClean="0">
                <a:solidFill>
                  <a:schemeClr val="dk1"/>
                </a:solidFill>
                <a:latin typeface="Merriweather"/>
                <a:ea typeface="Merriweather"/>
                <a:cs typeface="Merriweather"/>
                <a:sym typeface="Merriweather"/>
              </a:rPr>
              <a:t>Al*B5-Gab</a:t>
            </a:r>
            <a:endParaRPr sz="2500" dirty="0">
              <a:solidFill>
                <a:schemeClr val="dk1"/>
              </a:solidFill>
              <a:latin typeface="Merriweather"/>
              <a:ea typeface="Merriweather"/>
              <a:cs typeface="Merriweather"/>
              <a:sym typeface="Merriweather"/>
            </a:endParaRPr>
          </a:p>
        </p:txBody>
      </p:sp>
      <p:sp>
        <p:nvSpPr>
          <p:cNvPr id="2257" name="Google Shape;2257;p43"/>
          <p:cNvSpPr/>
          <p:nvPr/>
        </p:nvSpPr>
        <p:spPr>
          <a:xfrm>
            <a:off x="1035000" y="2901696"/>
            <a:ext cx="3473100" cy="1308300"/>
          </a:xfrm>
          <a:prstGeom prst="rect">
            <a:avLst/>
          </a:prstGeom>
          <a:solidFill>
            <a:schemeClr val="lt1"/>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r>
              <a:rPr lang="tr-TR" sz="2300" dirty="0" smtClean="0">
                <a:solidFill>
                  <a:schemeClr val="dk1"/>
                </a:solidFill>
                <a:latin typeface="Merriweather"/>
                <a:ea typeface="Merriweather"/>
                <a:cs typeface="Merriweather"/>
                <a:sym typeface="Merriweather"/>
              </a:rPr>
              <a:t>89_Fu*</a:t>
            </a:r>
            <a:r>
              <a:rPr lang="tr-TR" sz="2300" dirty="0" err="1" smtClean="0">
                <a:solidFill>
                  <a:schemeClr val="dk1"/>
                </a:solidFill>
                <a:latin typeface="Merriweather"/>
                <a:ea typeface="Merriweather"/>
                <a:cs typeface="Merriweather"/>
                <a:sym typeface="Merriweather"/>
              </a:rPr>
              <a:t>pAVB</a:t>
            </a:r>
            <a:endParaRPr sz="2300" dirty="0">
              <a:solidFill>
                <a:schemeClr val="dk1"/>
              </a:solidFill>
              <a:latin typeface="Merriweather"/>
              <a:ea typeface="Merriweather"/>
              <a:cs typeface="Merriweather"/>
              <a:sym typeface="Merriweather"/>
            </a:endParaRPr>
          </a:p>
        </p:txBody>
      </p:sp>
      <p:sp>
        <p:nvSpPr>
          <p:cNvPr id="2258" name="Google Shape;2258;p43"/>
          <p:cNvSpPr/>
          <p:nvPr/>
        </p:nvSpPr>
        <p:spPr>
          <a:xfrm>
            <a:off x="4651913" y="2901696"/>
            <a:ext cx="3473100" cy="1308300"/>
          </a:xfrm>
          <a:prstGeom prst="rect">
            <a:avLst/>
          </a:prstGeom>
          <a:solidFill>
            <a:schemeClr val="lt1"/>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tr-TR" sz="2300" dirty="0" smtClean="0">
                <a:solidFill>
                  <a:schemeClr val="dk1"/>
                </a:solidFill>
                <a:latin typeface="Merriweather"/>
                <a:ea typeface="Merriweather"/>
                <a:cs typeface="Merriweather"/>
                <a:sym typeface="Merriweather"/>
              </a:rPr>
              <a:t>O56_gq*</a:t>
            </a:r>
            <a:r>
              <a:rPr lang="tr-TR" sz="2300" dirty="0" err="1" smtClean="0">
                <a:solidFill>
                  <a:schemeClr val="dk1"/>
                </a:solidFill>
                <a:latin typeface="Merriweather"/>
                <a:ea typeface="Merriweather"/>
                <a:cs typeface="Merriweather"/>
                <a:sym typeface="Merriweather"/>
              </a:rPr>
              <a:t>Bg</a:t>
            </a:r>
            <a:endParaRPr sz="2300" dirty="0">
              <a:solidFill>
                <a:schemeClr val="dk1"/>
              </a:solidFill>
              <a:latin typeface="Merriweather"/>
              <a:ea typeface="Merriweather"/>
              <a:cs typeface="Merriweather"/>
              <a:sym typeface="Merriweather"/>
            </a:endParaRPr>
          </a:p>
        </p:txBody>
      </p:sp>
      <p:sp>
        <p:nvSpPr>
          <p:cNvPr id="2259" name="Google Shape;2259;p43"/>
          <p:cNvSpPr/>
          <p:nvPr/>
        </p:nvSpPr>
        <p:spPr>
          <a:xfrm>
            <a:off x="3511218" y="1759309"/>
            <a:ext cx="1995900" cy="1995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rot="5400000">
            <a:off x="3655058" y="1759309"/>
            <a:ext cx="1995900" cy="1995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rot="10800000">
            <a:off x="3655058" y="1904256"/>
            <a:ext cx="1995900" cy="19959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rot="-5400000">
            <a:off x="3511218" y="1904256"/>
            <a:ext cx="1995900" cy="1995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4123112" y="2175625"/>
            <a:ext cx="109135" cy="403380"/>
          </a:xfrm>
          <a:prstGeom prst="rect">
            <a:avLst/>
          </a:prstGeom>
        </p:spPr>
        <p:txBody>
          <a:bodyPr>
            <a:prstTxWarp prst="textPlain">
              <a:avLst/>
            </a:prstTxWarp>
          </a:bodyPr>
          <a:lstStyle/>
          <a:p>
            <a:pPr lvl="0" algn="ctr"/>
            <a:r>
              <a:rPr lang="tr-TR" b="1" i="0" dirty="0" smtClean="0">
                <a:ln>
                  <a:noFill/>
                </a:ln>
                <a:solidFill>
                  <a:schemeClr val="lt1"/>
                </a:solidFill>
                <a:latin typeface="Amatic SC"/>
              </a:rPr>
              <a:t>F</a:t>
            </a:r>
            <a:endParaRPr b="1" i="0" dirty="0">
              <a:ln>
                <a:noFill/>
              </a:ln>
              <a:solidFill>
                <a:schemeClr val="lt1"/>
              </a:solidFill>
              <a:latin typeface="Amatic SC"/>
            </a:endParaRPr>
          </a:p>
        </p:txBody>
      </p:sp>
      <p:sp>
        <p:nvSpPr>
          <p:cNvPr id="2264" name="Google Shape;2264;p43"/>
          <p:cNvSpPr/>
          <p:nvPr/>
        </p:nvSpPr>
        <p:spPr>
          <a:xfrm>
            <a:off x="4961733" y="2181999"/>
            <a:ext cx="211131" cy="403380"/>
          </a:xfrm>
          <a:prstGeom prst="rect">
            <a:avLst/>
          </a:prstGeom>
        </p:spPr>
        <p:txBody>
          <a:bodyPr>
            <a:prstTxWarp prst="textPlain">
              <a:avLst/>
            </a:prstTxWarp>
          </a:bodyPr>
          <a:lstStyle/>
          <a:p>
            <a:pPr lvl="0" algn="ctr"/>
            <a:r>
              <a:rPr lang="tr-TR" b="1" dirty="0">
                <a:solidFill>
                  <a:schemeClr val="lt1"/>
                </a:solidFill>
                <a:latin typeface="Amatic SC"/>
              </a:rPr>
              <a:t>I</a:t>
            </a:r>
            <a:endParaRPr b="1" i="0" dirty="0">
              <a:ln>
                <a:noFill/>
              </a:ln>
              <a:solidFill>
                <a:schemeClr val="lt1"/>
              </a:solidFill>
              <a:latin typeface="Amatic SC"/>
            </a:endParaRPr>
          </a:p>
        </p:txBody>
      </p:sp>
      <p:sp>
        <p:nvSpPr>
          <p:cNvPr id="2265" name="Google Shape;2265;p43"/>
          <p:cNvSpPr/>
          <p:nvPr/>
        </p:nvSpPr>
        <p:spPr>
          <a:xfrm>
            <a:off x="4094553" y="3089177"/>
            <a:ext cx="131574" cy="408990"/>
          </a:xfrm>
          <a:prstGeom prst="rect">
            <a:avLst/>
          </a:prstGeom>
        </p:spPr>
        <p:txBody>
          <a:bodyPr>
            <a:prstTxWarp prst="textPlain">
              <a:avLst/>
            </a:prstTxWarp>
          </a:bodyPr>
          <a:lstStyle/>
          <a:p>
            <a:pPr lvl="0" algn="ctr"/>
            <a:r>
              <a:rPr lang="tr-TR" b="1" dirty="0" smtClean="0">
                <a:solidFill>
                  <a:schemeClr val="lt1"/>
                </a:solidFill>
                <a:latin typeface="Amatic SC"/>
              </a:rPr>
              <a:t>L</a:t>
            </a:r>
            <a:endParaRPr b="1" i="0" dirty="0">
              <a:ln>
                <a:noFill/>
              </a:ln>
              <a:solidFill>
                <a:schemeClr val="lt1"/>
              </a:solidFill>
              <a:latin typeface="Amatic SC"/>
            </a:endParaRPr>
          </a:p>
        </p:txBody>
      </p:sp>
      <p:sp>
        <p:nvSpPr>
          <p:cNvPr id="2266" name="Google Shape;2266;p43"/>
          <p:cNvSpPr/>
          <p:nvPr/>
        </p:nvSpPr>
        <p:spPr>
          <a:xfrm>
            <a:off x="5056079" y="3095551"/>
            <a:ext cx="110155" cy="389611"/>
          </a:xfrm>
          <a:prstGeom prst="rect">
            <a:avLst/>
          </a:prstGeom>
        </p:spPr>
        <p:txBody>
          <a:bodyPr>
            <a:prstTxWarp prst="textPlain">
              <a:avLst/>
            </a:prstTxWarp>
          </a:bodyPr>
          <a:lstStyle/>
          <a:p>
            <a:pPr lvl="0" algn="ctr"/>
            <a:r>
              <a:rPr lang="tr-TR" b="1" dirty="0" smtClean="0">
                <a:solidFill>
                  <a:schemeClr val="lt1"/>
                </a:solidFill>
                <a:latin typeface="Amatic SC"/>
              </a:rPr>
              <a:t>T</a:t>
            </a:r>
            <a:endParaRPr b="1" i="0" dirty="0">
              <a:ln>
                <a:noFill/>
              </a:ln>
              <a:solidFill>
                <a:schemeClr val="lt1"/>
              </a:solidFill>
              <a:latin typeface="Amatic SC"/>
            </a:endParaRPr>
          </a:p>
        </p:txBody>
      </p:sp>
    </p:spTree>
    <p:extLst>
      <p:ext uri="{BB962C8B-B14F-4D97-AF65-F5344CB8AC3E}">
        <p14:creationId xmlns:p14="http://schemas.microsoft.com/office/powerpoint/2010/main" val="2195104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715250" y="413373"/>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500" dirty="0" smtClean="0"/>
              <a:t>MERHABA</a:t>
            </a:r>
            <a:r>
              <a:rPr lang="en" sz="4800" dirty="0" smtClean="0"/>
              <a:t>!</a:t>
            </a:r>
            <a:endParaRPr sz="4800" dirty="0"/>
          </a:p>
        </p:txBody>
      </p:sp>
      <p:sp>
        <p:nvSpPr>
          <p:cNvPr id="1906" name="Google Shape;1906;p15"/>
          <p:cNvSpPr txBox="1">
            <a:spLocks noGrp="1"/>
          </p:cNvSpPr>
          <p:nvPr>
            <p:ph type="subTitle" idx="4294967295"/>
          </p:nvPr>
        </p:nvSpPr>
        <p:spPr>
          <a:xfrm>
            <a:off x="1355154" y="1187129"/>
            <a:ext cx="6433692"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tr-TR" sz="4000" b="1" dirty="0" smtClean="0"/>
              <a:t>MÜŞERREF SELÇUK ÖZDEMİR</a:t>
            </a:r>
            <a:endParaRPr sz="4000" b="1" dirty="0"/>
          </a:p>
        </p:txBody>
      </p:sp>
      <p:sp>
        <p:nvSpPr>
          <p:cNvPr id="1907" name="Google Shape;1907;p15"/>
          <p:cNvSpPr txBox="1">
            <a:spLocks noGrp="1"/>
          </p:cNvSpPr>
          <p:nvPr>
            <p:ph type="body" idx="4294967295"/>
          </p:nvPr>
        </p:nvSpPr>
        <p:spPr>
          <a:xfrm>
            <a:off x="1715250" y="2589144"/>
            <a:ext cx="5713500" cy="2057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tr-TR" sz="2000" dirty="0" smtClean="0"/>
              <a:t>ŞİFRE KÜLTÜRÜNÜN OLUŞMASINA TOPLUMSAL DÜZEYDE KATKI SAĞLAMA VE ÖRNEK BİR ATAK</a:t>
            </a:r>
            <a:endParaRPr sz="2000" dirty="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59635" y="373451"/>
            <a:ext cx="9203435"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PAROLA GÜVENLİĞİ GÖSTEREN SİTELER KULLANIN</a:t>
            </a:r>
            <a:endParaRPr sz="5000" dirty="0"/>
          </a:p>
        </p:txBody>
      </p:sp>
      <p:sp>
        <p:nvSpPr>
          <p:cNvPr id="1928" name="Google Shape;1928;p18"/>
          <p:cNvSpPr txBox="1">
            <a:spLocks noGrp="1"/>
          </p:cNvSpPr>
          <p:nvPr>
            <p:ph type="body" idx="1"/>
          </p:nvPr>
        </p:nvSpPr>
        <p:spPr>
          <a:xfrm>
            <a:off x="152400" y="956351"/>
            <a:ext cx="8892209" cy="3855049"/>
          </a:xfrm>
          <a:prstGeom prst="rect">
            <a:avLst/>
          </a:prstGeom>
        </p:spPr>
        <p:txBody>
          <a:bodyPr spcFirstLastPara="1" wrap="square" lIns="91425" tIns="91425" rIns="91425" bIns="91425" anchor="t" anchorCtr="0">
            <a:noAutofit/>
          </a:bodyPr>
          <a:lstStyle/>
          <a:p>
            <a:pPr lvl="0"/>
            <a:r>
              <a:rPr lang="tr-TR" u="sng" dirty="0">
                <a:hlinkClick r:id="rId3"/>
              </a:rPr>
              <a:t>https://www.passwordmonster.com/</a:t>
            </a:r>
            <a:endParaRPr lang="en-US" dirty="0"/>
          </a:p>
          <a:p>
            <a:pPr lvl="0"/>
            <a:r>
              <a:rPr lang="tr-TR" u="sng" dirty="0">
                <a:hlinkClick r:id="rId4"/>
              </a:rPr>
              <a:t>https://password.kaspersky.com/</a:t>
            </a:r>
            <a:r>
              <a:rPr lang="tr-TR" dirty="0"/>
              <a:t> </a:t>
            </a:r>
            <a:endParaRPr lang="en-US" dirty="0"/>
          </a:p>
          <a:p>
            <a:pPr lvl="0"/>
            <a:r>
              <a:rPr lang="tr-TR" u="sng" dirty="0">
                <a:hlinkClick r:id="rId5"/>
              </a:rPr>
              <a:t>https://www.uic.edu/apps/strong-password/</a:t>
            </a:r>
            <a:endParaRPr lang="en-US" dirty="0"/>
          </a:p>
          <a:p>
            <a:pPr lvl="0"/>
            <a:r>
              <a:rPr lang="tr-TR" u="sng" dirty="0">
                <a:hlinkClick r:id="rId6"/>
              </a:rPr>
              <a:t>https://bitwarden.com/password-strength/</a:t>
            </a:r>
            <a:endParaRPr lang="en-US" dirty="0"/>
          </a:p>
          <a:p>
            <a:pPr lvl="0"/>
            <a:r>
              <a:rPr lang="tr-TR" u="sng" dirty="0">
                <a:hlinkClick r:id="rId7"/>
              </a:rPr>
              <a:t>https://delinea.com/resources/password-strength-checker</a:t>
            </a:r>
            <a:endParaRPr lang="en-US" dirty="0"/>
          </a:p>
          <a:p>
            <a:pPr lvl="0"/>
            <a:r>
              <a:rPr lang="tr-TR" u="sng" dirty="0">
                <a:hlinkClick r:id="rId8"/>
              </a:rPr>
              <a:t>http://www.passwordmeter.com/</a:t>
            </a:r>
            <a:endParaRPr lang="en-US" dirty="0"/>
          </a:p>
          <a:p>
            <a:pPr lvl="0"/>
            <a:r>
              <a:rPr lang="tr-TR" dirty="0"/>
              <a:t>https://www.comparitech.com/privacy-security-tools/password-strength-test/#password-test-tool</a:t>
            </a:r>
            <a:endParaRPr lang="en-US"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156283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66261" y="247555"/>
            <a:ext cx="9203435"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SİSTEMSEL ÖNLEMLER</a:t>
            </a:r>
            <a:endParaRPr sz="5000" dirty="0"/>
          </a:p>
        </p:txBody>
      </p:sp>
      <p:sp>
        <p:nvSpPr>
          <p:cNvPr id="1928" name="Google Shape;1928;p18"/>
          <p:cNvSpPr txBox="1">
            <a:spLocks noGrp="1"/>
          </p:cNvSpPr>
          <p:nvPr>
            <p:ph type="body" idx="1"/>
          </p:nvPr>
        </p:nvSpPr>
        <p:spPr>
          <a:xfrm>
            <a:off x="-6826" y="489642"/>
            <a:ext cx="9144000" cy="4892397"/>
          </a:xfrm>
          <a:prstGeom prst="rect">
            <a:avLst/>
          </a:prstGeom>
        </p:spPr>
        <p:txBody>
          <a:bodyPr spcFirstLastPara="1" wrap="square" lIns="91425" tIns="91425" rIns="91425" bIns="91425" anchor="t" anchorCtr="0">
            <a:noAutofit/>
          </a:bodyPr>
          <a:lstStyle/>
          <a:p>
            <a:pPr lvl="0"/>
            <a:r>
              <a:rPr lang="tr-TR" sz="2000" dirty="0"/>
              <a:t>Parolanın girilirken </a:t>
            </a:r>
            <a:r>
              <a:rPr lang="tr-TR" sz="2000" b="1" dirty="0"/>
              <a:t>ekranda görüntülenmemesi </a:t>
            </a:r>
            <a:r>
              <a:rPr lang="tr-TR" sz="2000" dirty="0"/>
              <a:t>veya yıldız (*) veya madde işaretleri (-) kullanılarak gizlenmesi.</a:t>
            </a:r>
            <a:endParaRPr lang="en-US" sz="2000" dirty="0"/>
          </a:p>
          <a:p>
            <a:pPr lvl="0"/>
            <a:r>
              <a:rPr lang="tr-TR" sz="2000" b="1" dirty="0"/>
              <a:t>Yeterli uzunlukta</a:t>
            </a:r>
            <a:r>
              <a:rPr lang="tr-TR" sz="2000" dirty="0"/>
              <a:t> parolalara izin vermek. </a:t>
            </a:r>
            <a:endParaRPr lang="en-US" sz="2000" dirty="0"/>
          </a:p>
          <a:p>
            <a:pPr lvl="0"/>
            <a:r>
              <a:rPr lang="tr-TR" sz="2000" dirty="0"/>
              <a:t>Kullanıcıların bir süre </a:t>
            </a:r>
            <a:r>
              <a:rPr lang="tr-TR" sz="2000" b="1" dirty="0"/>
              <a:t>işlem yapmadıktan </a:t>
            </a:r>
            <a:r>
              <a:rPr lang="tr-TR" sz="2000" dirty="0"/>
              <a:t>sonra parolalarını yeniden girmelerini istemek (yarı oturum kapatma politikası).</a:t>
            </a:r>
            <a:endParaRPr lang="en-US" sz="2000" dirty="0"/>
          </a:p>
          <a:p>
            <a:pPr lvl="0"/>
            <a:r>
              <a:rPr lang="tr-TR" sz="2000" dirty="0"/>
              <a:t>Parola gücünü ve güvenliğini artırmak için bir </a:t>
            </a:r>
            <a:r>
              <a:rPr lang="tr-TR" sz="2000" b="1" dirty="0"/>
              <a:t>parola politikası </a:t>
            </a:r>
            <a:r>
              <a:rPr lang="tr-TR" sz="2000" dirty="0"/>
              <a:t>uygulamak.</a:t>
            </a:r>
            <a:endParaRPr lang="en-US" sz="2000" dirty="0"/>
          </a:p>
          <a:p>
            <a:pPr lvl="0"/>
            <a:r>
              <a:rPr lang="tr-TR" sz="2000" b="1" dirty="0"/>
              <a:t>Rastgele seçilmiş parolalar atamak.</a:t>
            </a:r>
            <a:endParaRPr lang="en-US" sz="2000" b="1" dirty="0"/>
          </a:p>
          <a:p>
            <a:pPr lvl="0"/>
            <a:r>
              <a:rPr lang="tr-TR" sz="2000" b="1" dirty="0"/>
              <a:t>Minimum parola uzunluklarının </a:t>
            </a:r>
            <a:r>
              <a:rPr lang="tr-TR" sz="2000" dirty="0"/>
              <a:t>zorunlu kılınması</a:t>
            </a:r>
            <a:endParaRPr lang="en-US" sz="2000" dirty="0"/>
          </a:p>
          <a:p>
            <a:pPr lvl="0"/>
            <a:r>
              <a:rPr lang="tr-TR" sz="2000" dirty="0"/>
              <a:t>Bazı sistemler bir parolada çeşitli karakter sınıflarından karakterler gerektirir - örneğin, "</a:t>
            </a:r>
            <a:r>
              <a:rPr lang="tr-TR" sz="2000" b="1" dirty="0"/>
              <a:t>en az bir büyük harf ve en az bir küçük harf </a:t>
            </a:r>
            <a:r>
              <a:rPr lang="tr-TR" sz="2000" dirty="0"/>
              <a:t>olmalıdır".</a:t>
            </a:r>
            <a:endParaRPr lang="en-US" sz="2000" dirty="0"/>
          </a:p>
          <a:p>
            <a:pPr marL="76200" lvl="0" indent="0">
              <a:buNone/>
            </a:pPr>
            <a:endParaRPr lang="en-US" sz="2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9381497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66261" y="168042"/>
            <a:ext cx="9203435"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SİSTEMSEL ÖNLEMLER</a:t>
            </a:r>
            <a:endParaRPr sz="5000" dirty="0"/>
          </a:p>
        </p:txBody>
      </p:sp>
      <p:sp>
        <p:nvSpPr>
          <p:cNvPr id="1928" name="Google Shape;1928;p18"/>
          <p:cNvSpPr txBox="1">
            <a:spLocks noGrp="1"/>
          </p:cNvSpPr>
          <p:nvPr>
            <p:ph type="body" idx="1"/>
          </p:nvPr>
        </p:nvSpPr>
        <p:spPr>
          <a:xfrm>
            <a:off x="0" y="379882"/>
            <a:ext cx="9144000" cy="3855049"/>
          </a:xfrm>
          <a:prstGeom prst="rect">
            <a:avLst/>
          </a:prstGeom>
        </p:spPr>
        <p:txBody>
          <a:bodyPr spcFirstLastPara="1" wrap="square" lIns="91425" tIns="91425" rIns="91425" bIns="91425" anchor="t" anchorCtr="0">
            <a:noAutofit/>
          </a:bodyPr>
          <a:lstStyle/>
          <a:p>
            <a:pPr lvl="0"/>
            <a:r>
              <a:rPr lang="tr-TR" sz="1700" dirty="0" smtClean="0"/>
              <a:t>Zayıf</a:t>
            </a:r>
            <a:r>
              <a:rPr lang="tr-TR" sz="1700" dirty="0"/>
              <a:t>, kolayca tahmin edilebilen parolaların kullanımını engellemek için bir </a:t>
            </a:r>
            <a:r>
              <a:rPr lang="tr-TR" sz="1700" b="1" dirty="0"/>
              <a:t>parola kara listesi kullanın</a:t>
            </a:r>
            <a:endParaRPr lang="en-US" sz="1700" b="1" dirty="0"/>
          </a:p>
          <a:p>
            <a:pPr lvl="0"/>
            <a:r>
              <a:rPr lang="tr-TR" sz="1700" dirty="0"/>
              <a:t>Klavye girişine alternatif sağlamak (</a:t>
            </a:r>
            <a:r>
              <a:rPr lang="tr-TR" sz="1700" b="1" dirty="0"/>
              <a:t>örneğin, sesli parolalar veya biyometrik tanımlayıcılar)</a:t>
            </a:r>
            <a:r>
              <a:rPr lang="tr-TR" sz="1700" dirty="0"/>
              <a:t>.</a:t>
            </a:r>
            <a:endParaRPr lang="en-US" sz="1700" dirty="0"/>
          </a:p>
          <a:p>
            <a:pPr lvl="0"/>
            <a:r>
              <a:rPr lang="tr-TR" sz="1700" b="1" dirty="0"/>
              <a:t>İki faktörlü kimlik doğrulama </a:t>
            </a:r>
            <a:r>
              <a:rPr lang="tr-TR" sz="1700" dirty="0"/>
              <a:t>(kullanıcının sahip olduğu bir şey ve kullanıcının bildiği bir şey) gibi birden fazla kimlik doğrulama sistemi gerektirme.</a:t>
            </a:r>
            <a:endParaRPr lang="en-US" sz="1700" dirty="0"/>
          </a:p>
          <a:p>
            <a:pPr lvl="0"/>
            <a:r>
              <a:rPr lang="tr-TR" sz="1700" dirty="0"/>
              <a:t>Ağ saldırıları yoluyla iletilen parolalara erişimi önlemek için şifreli tünellerin veya parola onaylı anahtar anlaşmasının kullanılması</a:t>
            </a:r>
            <a:endParaRPr lang="en-US" sz="1700" dirty="0"/>
          </a:p>
          <a:p>
            <a:pPr lvl="0"/>
            <a:r>
              <a:rPr lang="tr-TR" sz="1700" b="1" dirty="0"/>
              <a:t>Belirli bir süre içinde izin verilen başarısızlık sayısını sınırlama</a:t>
            </a:r>
            <a:r>
              <a:rPr lang="tr-TR" sz="1700" dirty="0"/>
              <a:t> (tekrarlanan parola tahminlerini önlemek için). Sınıra ulaşıldıktan sonra, bir sonraki zaman diliminin başlangıcına kadar diğer denemeler başarısız olur (doğru parola denemeleri dahil). Ancak bu, bir tür hizmet reddi saldırısına karşı savunmasızdır.</a:t>
            </a:r>
            <a:endParaRPr lang="en-US" sz="1700" dirty="0"/>
          </a:p>
          <a:p>
            <a:pPr lvl="0"/>
            <a:r>
              <a:rPr lang="tr-TR" sz="1700" dirty="0"/>
              <a:t>Otomatik parola tahmin programlarını yavaşlatmak için parola gönderme denemeleri arasında bir gecikme eklenmesi.</a:t>
            </a:r>
            <a:endParaRPr lang="en-US" sz="1700" dirty="0"/>
          </a:p>
          <a:p>
            <a:pPr lvl="0"/>
            <a:endParaRPr lang="en-US" sz="12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090578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9"/>
          <p:cNvSpPr txBox="1">
            <a:spLocks noGrp="1"/>
          </p:cNvSpPr>
          <p:nvPr>
            <p:ph type="ctrTitle" idx="4294967295"/>
          </p:nvPr>
        </p:nvSpPr>
        <p:spPr>
          <a:xfrm>
            <a:off x="1486793" y="3262935"/>
            <a:ext cx="639570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7200" dirty="0">
                <a:solidFill>
                  <a:srgbClr val="FFFFFF"/>
                </a:solidFill>
              </a:rPr>
              <a:t>4</a:t>
            </a:r>
            <a:r>
              <a:rPr lang="tr-TR" sz="7200" dirty="0" smtClean="0">
                <a:solidFill>
                  <a:srgbClr val="FFFFFF"/>
                </a:solidFill>
              </a:rPr>
              <a:t>-Parola UNUTMAMA YÖNTEMLERİ</a:t>
            </a:r>
            <a:endParaRPr sz="7200" dirty="0">
              <a:solidFill>
                <a:srgbClr val="FFFFFF"/>
              </a:solidFill>
            </a:endParaRPr>
          </a:p>
        </p:txBody>
      </p:sp>
      <p:sp>
        <p:nvSpPr>
          <p:cNvPr id="1936" name="Google Shape;1936;p19"/>
          <p:cNvSpPr/>
          <p:nvPr/>
        </p:nvSpPr>
        <p:spPr>
          <a:xfrm>
            <a:off x="3510146" y="69657"/>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1937" name="Google Shape;1937;p19"/>
          <p:cNvSpPr/>
          <p:nvPr/>
        </p:nvSpPr>
        <p:spPr>
          <a:xfrm>
            <a:off x="4138257" y="432199"/>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txBox="1">
            <a:spLocks noGrp="1"/>
          </p:cNvSpPr>
          <p:nvPr>
            <p:ph type="sldNum" idx="12"/>
          </p:nvPr>
        </p:nvSpPr>
        <p:spPr>
          <a:xfrm>
            <a:off x="8689794" y="52933"/>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4107951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59435" y="0"/>
            <a:ext cx="9203435" cy="8860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HAFIZA TEKNİKLERİ KULLAN</a:t>
            </a:r>
            <a:endParaRPr sz="6000" dirty="0"/>
          </a:p>
        </p:txBody>
      </p:sp>
      <p:sp>
        <p:nvSpPr>
          <p:cNvPr id="1928" name="Google Shape;1928;p18"/>
          <p:cNvSpPr txBox="1">
            <a:spLocks noGrp="1"/>
          </p:cNvSpPr>
          <p:nvPr>
            <p:ph type="body" idx="1"/>
          </p:nvPr>
        </p:nvSpPr>
        <p:spPr>
          <a:xfrm>
            <a:off x="0" y="379882"/>
            <a:ext cx="9144000" cy="3855049"/>
          </a:xfrm>
          <a:prstGeom prst="rect">
            <a:avLst/>
          </a:prstGeom>
        </p:spPr>
        <p:txBody>
          <a:bodyPr spcFirstLastPara="1" wrap="square" lIns="91425" tIns="91425" rIns="91425" bIns="91425" anchor="t" anchorCtr="0">
            <a:noAutofit/>
          </a:bodyPr>
          <a:lstStyle/>
          <a:p>
            <a:pPr marL="76200" lvl="0" indent="0">
              <a:buNone/>
            </a:pPr>
            <a:endParaRPr lang="en-US" sz="12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5" name="Resim 4"/>
          <p:cNvPicPr/>
          <p:nvPr/>
        </p:nvPicPr>
        <p:blipFill>
          <a:blip r:embed="rId3">
            <a:extLst>
              <a:ext uri="{28A0092B-C50C-407E-A947-70E740481C1C}">
                <a14:useLocalDpi xmlns:a14="http://schemas.microsoft.com/office/drawing/2010/main" val="0"/>
              </a:ext>
            </a:extLst>
          </a:blip>
          <a:stretch>
            <a:fillRect/>
          </a:stretch>
        </p:blipFill>
        <p:spPr>
          <a:xfrm>
            <a:off x="836594" y="962782"/>
            <a:ext cx="7470812" cy="359662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56374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29"/>
          <p:cNvSpPr txBox="1">
            <a:spLocks noGrp="1"/>
          </p:cNvSpPr>
          <p:nvPr>
            <p:ph type="ctrTitle" idx="4294967295"/>
          </p:nvPr>
        </p:nvSpPr>
        <p:spPr>
          <a:xfrm>
            <a:off x="142461" y="95320"/>
            <a:ext cx="8859078" cy="1645352"/>
          </a:xfrm>
          <a:prstGeom prst="rect">
            <a:avLst/>
          </a:prstGeom>
        </p:spPr>
        <p:txBody>
          <a:bodyPr spcFirstLastPara="1" wrap="square" lIns="91425" tIns="91425" rIns="91425" bIns="91425" anchor="b" anchorCtr="0">
            <a:noAutofit/>
          </a:bodyPr>
          <a:lstStyle/>
          <a:p>
            <a:pPr lvl="0"/>
            <a:r>
              <a:rPr lang="en-US" sz="4500" dirty="0">
                <a:solidFill>
                  <a:schemeClr val="lt1"/>
                </a:solidFill>
              </a:rPr>
              <a:t>“</a:t>
            </a:r>
            <a:r>
              <a:rPr lang="en-US" sz="4500" dirty="0" smtClean="0">
                <a:solidFill>
                  <a:schemeClr val="lt1"/>
                </a:solidFill>
              </a:rPr>
              <a:t>P</a:t>
            </a:r>
            <a:r>
              <a:rPr lang="tr-TR" sz="4500" dirty="0" err="1" smtClean="0">
                <a:solidFill>
                  <a:schemeClr val="lt1"/>
                </a:solidFill>
              </a:rPr>
              <a:t>erşembe</a:t>
            </a:r>
            <a:r>
              <a:rPr lang="en-US" sz="4500" dirty="0" smtClean="0">
                <a:solidFill>
                  <a:schemeClr val="lt1"/>
                </a:solidFill>
              </a:rPr>
              <a:t> </a:t>
            </a:r>
            <a:r>
              <a:rPr lang="tr-TR" sz="4500" dirty="0" smtClean="0">
                <a:solidFill>
                  <a:schemeClr val="lt1"/>
                </a:solidFill>
              </a:rPr>
              <a:t>günü </a:t>
            </a:r>
            <a:r>
              <a:rPr lang="en-US" sz="4500" dirty="0" smtClean="0">
                <a:solidFill>
                  <a:schemeClr val="lt1"/>
                </a:solidFill>
              </a:rPr>
              <a:t>10 </a:t>
            </a:r>
            <a:r>
              <a:rPr lang="tr-TR" sz="4500" dirty="0" smtClean="0">
                <a:solidFill>
                  <a:schemeClr val="lt1"/>
                </a:solidFill>
              </a:rPr>
              <a:t>sularında </a:t>
            </a:r>
            <a:r>
              <a:rPr lang="en-US" sz="4500" dirty="0" smtClean="0">
                <a:solidFill>
                  <a:schemeClr val="lt1"/>
                </a:solidFill>
              </a:rPr>
              <a:t>E</a:t>
            </a:r>
            <a:r>
              <a:rPr lang="tr-TR" sz="4500" dirty="0" err="1" smtClean="0">
                <a:solidFill>
                  <a:schemeClr val="lt1"/>
                </a:solidFill>
              </a:rPr>
              <a:t>lazığ’a</a:t>
            </a:r>
            <a:r>
              <a:rPr lang="tr-TR" sz="4500" dirty="0" smtClean="0">
                <a:solidFill>
                  <a:schemeClr val="lt1"/>
                </a:solidFill>
              </a:rPr>
              <a:t> varacağım</a:t>
            </a:r>
            <a:r>
              <a:rPr lang="en-US" sz="4500" dirty="0" smtClean="0">
                <a:solidFill>
                  <a:schemeClr val="lt1"/>
                </a:solidFill>
              </a:rPr>
              <a:t>”</a:t>
            </a:r>
            <a:endParaRPr sz="4500" dirty="0">
              <a:solidFill>
                <a:schemeClr val="lt1"/>
              </a:solidFill>
            </a:endParaRPr>
          </a:p>
        </p:txBody>
      </p:sp>
      <p:sp>
        <p:nvSpPr>
          <p:cNvPr id="2043" name="Google Shape;2043;p29"/>
          <p:cNvSpPr txBox="1">
            <a:spLocks noGrp="1"/>
          </p:cNvSpPr>
          <p:nvPr>
            <p:ph type="subTitle" idx="4294967295"/>
          </p:nvPr>
        </p:nvSpPr>
        <p:spPr>
          <a:xfrm>
            <a:off x="662609" y="1675771"/>
            <a:ext cx="7772400" cy="789052"/>
          </a:xfrm>
          <a:prstGeom prst="rect">
            <a:avLst/>
          </a:prstGeom>
        </p:spPr>
        <p:txBody>
          <a:bodyPr spcFirstLastPara="1" wrap="square" lIns="91425" tIns="91425" rIns="91425" bIns="91425" anchor="t" anchorCtr="0">
            <a:noAutofit/>
          </a:bodyPr>
          <a:lstStyle/>
          <a:p>
            <a:pPr marL="0" lvl="0" indent="0" algn="ctr">
              <a:buNone/>
            </a:pPr>
            <a:r>
              <a:rPr lang="tr-TR" sz="4000" dirty="0" smtClean="0"/>
              <a:t>«</a:t>
            </a:r>
            <a:r>
              <a:rPr lang="en-US" sz="4000" dirty="0" smtClean="0"/>
              <a:t>Pg10</a:t>
            </a:r>
            <a:r>
              <a:rPr lang="tr-TR" sz="4000" dirty="0" smtClean="0"/>
              <a:t>s</a:t>
            </a:r>
            <a:r>
              <a:rPr lang="en-US" sz="4000" dirty="0" smtClean="0"/>
              <a:t>E</a:t>
            </a:r>
            <a:r>
              <a:rPr lang="tr-TR" sz="4000" dirty="0" smtClean="0"/>
              <a:t>v»</a:t>
            </a:r>
            <a:endParaRPr sz="4000" dirty="0"/>
          </a:p>
        </p:txBody>
      </p:sp>
      <p:sp>
        <p:nvSpPr>
          <p:cNvPr id="2048" name="Google Shape;2048;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0" name="Google Shape;2042;p29"/>
          <p:cNvSpPr txBox="1">
            <a:spLocks/>
          </p:cNvSpPr>
          <p:nvPr/>
        </p:nvSpPr>
        <p:spPr>
          <a:xfrm>
            <a:off x="231913" y="2539519"/>
            <a:ext cx="8859078" cy="864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1pPr>
            <a:lvl2pPr marR="0" lvl="1"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2pPr>
            <a:lvl3pPr marR="0" lvl="2"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3pPr>
            <a:lvl4pPr marR="0" lvl="3"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4pPr>
            <a:lvl5pPr marR="0" lvl="4"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5pPr>
            <a:lvl6pPr marR="0" lvl="5"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6pPr>
            <a:lvl7pPr marR="0" lvl="6"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7pPr>
            <a:lvl8pPr marR="0" lvl="7"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8pPr>
            <a:lvl9pPr marR="0" lvl="8"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9pPr>
          </a:lstStyle>
          <a:p>
            <a:r>
              <a:rPr lang="tr-TR" sz="6000" dirty="0" smtClean="0">
                <a:solidFill>
                  <a:schemeClr val="lt1"/>
                </a:solidFill>
              </a:rPr>
              <a:t>«Serpil</a:t>
            </a:r>
            <a:r>
              <a:rPr lang="en-US" sz="6000" dirty="0" smtClean="0">
                <a:solidFill>
                  <a:schemeClr val="lt1"/>
                </a:solidFill>
              </a:rPr>
              <a:t>, </a:t>
            </a:r>
            <a:r>
              <a:rPr lang="tr-TR" sz="6000" dirty="0" smtClean="0">
                <a:solidFill>
                  <a:schemeClr val="lt1"/>
                </a:solidFill>
              </a:rPr>
              <a:t>Mehmet</a:t>
            </a:r>
            <a:r>
              <a:rPr lang="en-US" sz="6000" dirty="0" smtClean="0">
                <a:solidFill>
                  <a:schemeClr val="lt1"/>
                </a:solidFill>
              </a:rPr>
              <a:t>, </a:t>
            </a:r>
            <a:r>
              <a:rPr lang="tr-TR" sz="6000" dirty="0" smtClean="0">
                <a:solidFill>
                  <a:schemeClr val="lt1"/>
                </a:solidFill>
              </a:rPr>
              <a:t>pilav</a:t>
            </a:r>
            <a:r>
              <a:rPr lang="en-US" sz="6000" dirty="0" smtClean="0">
                <a:solidFill>
                  <a:schemeClr val="lt1"/>
                </a:solidFill>
              </a:rPr>
              <a:t>,1992</a:t>
            </a:r>
            <a:r>
              <a:rPr lang="tr-TR" sz="6000" dirty="0" smtClean="0">
                <a:solidFill>
                  <a:schemeClr val="lt1"/>
                </a:solidFill>
              </a:rPr>
              <a:t>»</a:t>
            </a:r>
            <a:r>
              <a:rPr lang="en-US" sz="6000" dirty="0" smtClean="0">
                <a:solidFill>
                  <a:schemeClr val="lt1"/>
                </a:solidFill>
              </a:rPr>
              <a:t> </a:t>
            </a:r>
            <a:endParaRPr lang="en-US" sz="6000" dirty="0">
              <a:solidFill>
                <a:schemeClr val="lt1"/>
              </a:solidFill>
            </a:endParaRPr>
          </a:p>
        </p:txBody>
      </p:sp>
      <p:sp>
        <p:nvSpPr>
          <p:cNvPr id="11" name="Google Shape;2043;p29"/>
          <p:cNvSpPr txBox="1">
            <a:spLocks/>
          </p:cNvSpPr>
          <p:nvPr/>
        </p:nvSpPr>
        <p:spPr>
          <a:xfrm>
            <a:off x="685800" y="3436402"/>
            <a:ext cx="7772400" cy="789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1pPr>
            <a:lvl2pPr marL="914400" marR="0" lvl="1"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2pPr>
            <a:lvl3pPr marL="1371600" marR="0" lvl="2"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3pPr>
            <a:lvl4pPr marL="1828800" marR="0" lvl="3"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4pPr>
            <a:lvl5pPr marL="2286000" marR="0" lvl="4"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5pPr>
            <a:lvl6pPr marL="2743200" marR="0" lvl="5"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6pPr>
            <a:lvl7pPr marL="3200400" marR="0" lvl="6"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7pPr>
            <a:lvl8pPr marL="3657600" marR="0" lvl="7"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8pPr>
            <a:lvl9pPr marL="4114800" marR="0" lvl="8"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9pPr>
          </a:lstStyle>
          <a:p>
            <a:pPr marL="0" indent="0" algn="ctr">
              <a:buNone/>
            </a:pPr>
            <a:r>
              <a:rPr lang="tr-TR" sz="4000" dirty="0"/>
              <a:t>«SMp1»</a:t>
            </a:r>
          </a:p>
        </p:txBody>
      </p:sp>
      <p:sp>
        <p:nvSpPr>
          <p:cNvPr id="6" name="Aşağı Ok 5"/>
          <p:cNvSpPr/>
          <p:nvPr/>
        </p:nvSpPr>
        <p:spPr>
          <a:xfrm>
            <a:off x="4459357" y="1590279"/>
            <a:ext cx="178904" cy="3511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şağı Ok 11"/>
          <p:cNvSpPr/>
          <p:nvPr/>
        </p:nvSpPr>
        <p:spPr>
          <a:xfrm>
            <a:off x="4482548" y="3235631"/>
            <a:ext cx="178904" cy="3511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855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66261" y="168042"/>
            <a:ext cx="9203435"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KAĞIDA YA DA NOT DEFTERİNE YAZ</a:t>
            </a:r>
            <a:endParaRPr sz="5000" dirty="0"/>
          </a:p>
        </p:txBody>
      </p:sp>
      <p:sp>
        <p:nvSpPr>
          <p:cNvPr id="1928" name="Google Shape;1928;p18"/>
          <p:cNvSpPr txBox="1">
            <a:spLocks noGrp="1"/>
          </p:cNvSpPr>
          <p:nvPr>
            <p:ph type="body" idx="1"/>
          </p:nvPr>
        </p:nvSpPr>
        <p:spPr>
          <a:xfrm>
            <a:off x="0" y="379882"/>
            <a:ext cx="9144000" cy="3855049"/>
          </a:xfrm>
          <a:prstGeom prst="rect">
            <a:avLst/>
          </a:prstGeom>
        </p:spPr>
        <p:txBody>
          <a:bodyPr spcFirstLastPara="1" wrap="square" lIns="91425" tIns="91425" rIns="91425" bIns="91425" anchor="t" anchorCtr="0">
            <a:noAutofit/>
          </a:bodyPr>
          <a:lstStyle/>
          <a:p>
            <a:pPr marL="76200" lvl="0" indent="0">
              <a:buNone/>
            </a:pPr>
            <a:endParaRPr lang="tr-TR" sz="1200" dirty="0" smtClean="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6" name="Resim 5"/>
          <p:cNvPicPr/>
          <p:nvPr/>
        </p:nvPicPr>
        <p:blipFill>
          <a:blip r:embed="rId3">
            <a:extLst>
              <a:ext uri="{28A0092B-C50C-407E-A947-70E740481C1C}">
                <a14:useLocalDpi xmlns:a14="http://schemas.microsoft.com/office/drawing/2010/main" val="0"/>
              </a:ext>
            </a:extLst>
          </a:blip>
          <a:stretch>
            <a:fillRect/>
          </a:stretch>
        </p:blipFill>
        <p:spPr>
          <a:xfrm>
            <a:off x="0" y="649356"/>
            <a:ext cx="9190383" cy="4494144"/>
          </a:xfrm>
          <a:prstGeom prst="rect">
            <a:avLst/>
          </a:prstGeom>
        </p:spPr>
      </p:pic>
    </p:spTree>
    <p:extLst>
      <p:ext uri="{BB962C8B-B14F-4D97-AF65-F5344CB8AC3E}">
        <p14:creationId xmlns:p14="http://schemas.microsoft.com/office/powerpoint/2010/main" val="48176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450574" y="623025"/>
            <a:ext cx="7964556"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KAĞIDA YA DA NOT DEFTERİNE YAZ</a:t>
            </a:r>
            <a:endParaRPr sz="6000" dirty="0"/>
          </a:p>
        </p:txBody>
      </p:sp>
      <p:sp>
        <p:nvSpPr>
          <p:cNvPr id="1952" name="Google Shape;1952;p21"/>
          <p:cNvSpPr txBox="1">
            <a:spLocks noGrp="1"/>
          </p:cNvSpPr>
          <p:nvPr>
            <p:ph type="body" idx="1"/>
          </p:nvPr>
        </p:nvSpPr>
        <p:spPr>
          <a:xfrm>
            <a:off x="977299" y="1279069"/>
            <a:ext cx="3806735"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tr-TR" b="1" dirty="0" smtClean="0"/>
              <a:t>KAĞIT</a:t>
            </a:r>
          </a:p>
          <a:p>
            <a:pPr marL="285750" indent="-285750"/>
            <a:r>
              <a:rPr lang="tr-TR" b="1" dirty="0" smtClean="0"/>
              <a:t>Kaybolabilir</a:t>
            </a:r>
          </a:p>
          <a:p>
            <a:pPr marL="285750" indent="-285750"/>
            <a:r>
              <a:rPr lang="tr-TR" b="1" dirty="0" smtClean="0"/>
              <a:t>Eskiyebilir</a:t>
            </a:r>
          </a:p>
          <a:p>
            <a:pPr marL="285750" indent="-285750"/>
            <a:r>
              <a:rPr lang="tr-TR" b="1" dirty="0" smtClean="0"/>
              <a:t>Düşürülebilir</a:t>
            </a:r>
          </a:p>
          <a:p>
            <a:pPr marL="285750" indent="-285750"/>
            <a:r>
              <a:rPr lang="tr-TR" b="1" dirty="0" smtClean="0"/>
              <a:t>Çalınabilir</a:t>
            </a:r>
          </a:p>
        </p:txBody>
      </p:sp>
      <p:sp>
        <p:nvSpPr>
          <p:cNvPr id="1954" name="Google Shape;1954;p21"/>
          <p:cNvSpPr txBox="1">
            <a:spLocks noGrp="1"/>
          </p:cNvSpPr>
          <p:nvPr>
            <p:ph type="body" idx="3"/>
          </p:nvPr>
        </p:nvSpPr>
        <p:spPr>
          <a:xfrm>
            <a:off x="4717774" y="1279069"/>
            <a:ext cx="3384631"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tr-TR" b="1" dirty="0" smtClean="0"/>
              <a:t>NOT DEFTERİ</a:t>
            </a:r>
            <a:endParaRPr b="1" dirty="0" smtClean="0"/>
          </a:p>
          <a:p>
            <a:pPr marL="285750" indent="-285750"/>
            <a:r>
              <a:rPr lang="tr-TR" dirty="0" smtClean="0"/>
              <a:t>Offline</a:t>
            </a:r>
          </a:p>
          <a:p>
            <a:pPr marL="285750" indent="-285750"/>
            <a:r>
              <a:rPr lang="tr-TR" dirty="0" smtClean="0"/>
              <a:t>Silinebilir</a:t>
            </a:r>
          </a:p>
          <a:p>
            <a:pPr marL="285750" indent="-285750"/>
            <a:r>
              <a:rPr lang="tr-TR" dirty="0" smtClean="0"/>
              <a:t>Çalınabilir</a:t>
            </a:r>
            <a:endParaRPr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906877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66261" y="168042"/>
            <a:ext cx="9203435"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BAZI HESAPLARDA AYNI ŞİFREYİ KULLAN</a:t>
            </a:r>
            <a:endParaRPr sz="5000" dirty="0"/>
          </a:p>
        </p:txBody>
      </p:sp>
      <p:sp>
        <p:nvSpPr>
          <p:cNvPr id="1928" name="Google Shape;1928;p18"/>
          <p:cNvSpPr txBox="1">
            <a:spLocks noGrp="1"/>
          </p:cNvSpPr>
          <p:nvPr>
            <p:ph type="body" idx="1"/>
          </p:nvPr>
        </p:nvSpPr>
        <p:spPr>
          <a:xfrm>
            <a:off x="0" y="379882"/>
            <a:ext cx="9144000" cy="3855049"/>
          </a:xfrm>
          <a:prstGeom prst="rect">
            <a:avLst/>
          </a:prstGeom>
        </p:spPr>
        <p:txBody>
          <a:bodyPr spcFirstLastPara="1" wrap="square" lIns="91425" tIns="91425" rIns="91425" bIns="91425" anchor="t" anchorCtr="0">
            <a:noAutofit/>
          </a:bodyPr>
          <a:lstStyle/>
          <a:p>
            <a:pPr marL="76200" lvl="0" indent="0">
              <a:buNone/>
            </a:pPr>
            <a:endParaRPr lang="en-US" sz="12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6" name="Resim 5"/>
          <p:cNvPicPr/>
          <p:nvPr/>
        </p:nvPicPr>
        <p:blipFill>
          <a:blip r:embed="rId3">
            <a:extLst>
              <a:ext uri="{28A0092B-C50C-407E-A947-70E740481C1C}">
                <a14:useLocalDpi xmlns:a14="http://schemas.microsoft.com/office/drawing/2010/main" val="0"/>
              </a:ext>
            </a:extLst>
          </a:blip>
          <a:stretch>
            <a:fillRect/>
          </a:stretch>
        </p:blipFill>
        <p:spPr>
          <a:xfrm>
            <a:off x="-66261" y="533440"/>
            <a:ext cx="9210261" cy="4610060"/>
          </a:xfrm>
          <a:prstGeom prst="rect">
            <a:avLst/>
          </a:prstGeom>
        </p:spPr>
      </p:pic>
    </p:spTree>
    <p:extLst>
      <p:ext uri="{BB962C8B-B14F-4D97-AF65-F5344CB8AC3E}">
        <p14:creationId xmlns:p14="http://schemas.microsoft.com/office/powerpoint/2010/main" val="4907225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59635" y="244821"/>
            <a:ext cx="9203435"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BAZI HESAPLARDA AYNI ŞİFREYİ KULLAN</a:t>
            </a:r>
            <a:endParaRPr sz="5000" dirty="0"/>
          </a:p>
        </p:txBody>
      </p:sp>
      <p:sp>
        <p:nvSpPr>
          <p:cNvPr id="1928" name="Google Shape;1928;p18"/>
          <p:cNvSpPr txBox="1">
            <a:spLocks noGrp="1"/>
          </p:cNvSpPr>
          <p:nvPr>
            <p:ph type="body" idx="1"/>
          </p:nvPr>
        </p:nvSpPr>
        <p:spPr>
          <a:xfrm>
            <a:off x="0" y="750942"/>
            <a:ext cx="9144000" cy="3855049"/>
          </a:xfrm>
          <a:prstGeom prst="rect">
            <a:avLst/>
          </a:prstGeom>
        </p:spPr>
        <p:txBody>
          <a:bodyPr spcFirstLastPara="1" wrap="square" lIns="91425" tIns="91425" rIns="91425" bIns="91425" anchor="t" anchorCtr="0">
            <a:noAutofit/>
          </a:bodyPr>
          <a:lstStyle/>
          <a:p>
            <a:r>
              <a:rPr lang="tr-TR" sz="2500" b="1" dirty="0" smtClean="0"/>
              <a:t>Bazı hesaplarda aynı şifreyi kullanmak sıkıntı oluşturmayacaktır. </a:t>
            </a:r>
          </a:p>
          <a:p>
            <a:r>
              <a:rPr lang="tr-TR" sz="2500" b="1" dirty="0" smtClean="0"/>
              <a:t>İçerisinde önemli bilgileriniz olmadığını düşündüğünüz sitelerde aynı şifreleri kullanmak hatırlama anlamında kolaylık sağlar. </a:t>
            </a:r>
          </a:p>
          <a:p>
            <a:r>
              <a:rPr lang="tr-TR" sz="2500" b="1" dirty="0" smtClean="0"/>
              <a:t>Oradaki şifreniz çalınsa bile hem diğer hesaplardaki şifrelere erişim engellenmiş olur hem de değerli bilgileriniz çalınmamış olur. </a:t>
            </a:r>
            <a:endParaRPr lang="en-US" sz="2500" b="1"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189129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97400" y="0"/>
            <a:ext cx="9143800" cy="7192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4000" dirty="0" smtClean="0"/>
              <a:t>EVİNİZİ DIŞARIDAN GÖZETLEYEN BİR ADAM DÜŞÜNÜN!</a:t>
            </a:r>
            <a:endParaRPr sz="4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990" t="50025" r="49724"/>
          <a:stretch/>
        </p:blipFill>
        <p:spPr>
          <a:xfrm rot="289606">
            <a:off x="155098" y="736162"/>
            <a:ext cx="8644635" cy="4050827"/>
          </a:xfrm>
          <a:prstGeom prst="rect">
            <a:avLst/>
          </a:prstGeom>
          <a:ln>
            <a:noFill/>
          </a:ln>
          <a:effectLst>
            <a:softEdge rad="112500"/>
          </a:effectLst>
          <a:scene3d>
            <a:camera prst="isometricOffAxis1Right"/>
            <a:lightRig rig="threePt" dir="t"/>
          </a:scene3d>
        </p:spPr>
      </p:pic>
    </p:spTree>
    <p:extLst>
      <p:ext uri="{BB962C8B-B14F-4D97-AF65-F5344CB8AC3E}">
        <p14:creationId xmlns:p14="http://schemas.microsoft.com/office/powerpoint/2010/main" val="7551514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Unvan 1"/>
          <p:cNvSpPr>
            <a:spLocks noGrp="1"/>
          </p:cNvSpPr>
          <p:nvPr>
            <p:ph type="ctrTitle"/>
          </p:nvPr>
        </p:nvSpPr>
        <p:spPr>
          <a:xfrm>
            <a:off x="543339" y="1086678"/>
            <a:ext cx="7870997" cy="2412667"/>
          </a:xfrm>
        </p:spPr>
        <p:txBody>
          <a:bodyPr/>
          <a:lstStyle/>
          <a:p>
            <a:r>
              <a:rPr lang="tr-TR" sz="7600" b="1" dirty="0" smtClean="0">
                <a:solidFill>
                  <a:srgbClr val="FF0000"/>
                </a:solidFill>
              </a:rPr>
              <a:t>4-BRUTE FORCE VE ÖRNEK ATAK</a:t>
            </a:r>
            <a:endParaRPr lang="en-US" sz="7600" b="1" dirty="0">
              <a:solidFill>
                <a:srgbClr val="FF0000"/>
              </a:solidFill>
            </a:endParaRPr>
          </a:p>
        </p:txBody>
      </p:sp>
    </p:spTree>
    <p:extLst>
      <p:ext uri="{BB962C8B-B14F-4D97-AF65-F5344CB8AC3E}">
        <p14:creationId xmlns:p14="http://schemas.microsoft.com/office/powerpoint/2010/main" val="1129218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099603" y="3216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BRUTE FORCE</a:t>
            </a:r>
            <a:endParaRPr sz="6000" dirty="0"/>
          </a:p>
        </p:txBody>
      </p:sp>
      <p:sp>
        <p:nvSpPr>
          <p:cNvPr id="1952" name="Google Shape;1952;p21"/>
          <p:cNvSpPr txBox="1">
            <a:spLocks noGrp="1"/>
          </p:cNvSpPr>
          <p:nvPr>
            <p:ph type="body" idx="1"/>
          </p:nvPr>
        </p:nvSpPr>
        <p:spPr>
          <a:xfrm>
            <a:off x="1584625" y="3184202"/>
            <a:ext cx="925467" cy="91455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1953" name="Google Shape;1953;p2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dirty="0"/>
              <a:t>Is the colour of the clear sky and the deep sea. It is located between violet and green on the optical spectrum.</a:t>
            </a:r>
            <a:endParaRPr dirty="0"/>
          </a:p>
        </p:txBody>
      </p:sp>
      <p:sp>
        <p:nvSpPr>
          <p:cNvPr id="1954" name="Google Shape;1954;p2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1026" name="Picture 2" descr="GitHub - k4yt3x/orbitaldump: A simple multi-threaded distributed SSH brute- forcing tool written i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98" y="613050"/>
            <a:ext cx="7990710" cy="44324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099603" y="3216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BRUTE FORCE</a:t>
            </a:r>
            <a:endParaRPr sz="6000"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Metin Yer Tutucusu 2"/>
          <p:cNvSpPr>
            <a:spLocks noGrp="1"/>
          </p:cNvSpPr>
          <p:nvPr>
            <p:ph type="body" idx="3"/>
          </p:nvPr>
        </p:nvSpPr>
        <p:spPr>
          <a:xfrm>
            <a:off x="571296" y="1000773"/>
            <a:ext cx="8115503" cy="3532500"/>
          </a:xfrm>
        </p:spPr>
        <p:txBody>
          <a:bodyPr/>
          <a:lstStyle/>
          <a:p>
            <a:r>
              <a:rPr lang="en-US" dirty="0" err="1"/>
              <a:t>Diğer</a:t>
            </a:r>
            <a:r>
              <a:rPr lang="en-US" dirty="0"/>
              <a:t> </a:t>
            </a:r>
            <a:r>
              <a:rPr lang="en-US" dirty="0" err="1">
                <a:hlinkClick r:id="rId3"/>
              </a:rPr>
              <a:t>siber</a:t>
            </a:r>
            <a:r>
              <a:rPr lang="en-US" dirty="0">
                <a:hlinkClick r:id="rId3"/>
              </a:rPr>
              <a:t> </a:t>
            </a:r>
            <a:r>
              <a:rPr lang="en-US" dirty="0" err="1">
                <a:hlinkClick r:id="rId3"/>
              </a:rPr>
              <a:t>saldırılardan</a:t>
            </a:r>
            <a:r>
              <a:rPr lang="en-US" dirty="0"/>
              <a:t> </a:t>
            </a:r>
            <a:r>
              <a:rPr lang="en-US" dirty="0" err="1"/>
              <a:t>farklı</a:t>
            </a:r>
            <a:r>
              <a:rPr lang="en-US" dirty="0"/>
              <a:t> </a:t>
            </a:r>
            <a:r>
              <a:rPr lang="en-US" dirty="0" err="1"/>
              <a:t>olarak</a:t>
            </a:r>
            <a:r>
              <a:rPr lang="en-US" dirty="0"/>
              <a:t> </a:t>
            </a:r>
            <a:r>
              <a:rPr lang="en-US" dirty="0" err="1"/>
              <a:t>özellikle</a:t>
            </a:r>
            <a:r>
              <a:rPr lang="en-US" dirty="0"/>
              <a:t> web </a:t>
            </a:r>
            <a:r>
              <a:rPr lang="en-US" dirty="0" err="1"/>
              <a:t>sitelerinin</a:t>
            </a:r>
            <a:r>
              <a:rPr lang="en-US" dirty="0"/>
              <a:t> </a:t>
            </a:r>
            <a:r>
              <a:rPr lang="en-US" b="1" dirty="0" err="1"/>
              <a:t>kullanıcı</a:t>
            </a:r>
            <a:r>
              <a:rPr lang="en-US" b="1" dirty="0"/>
              <a:t> </a:t>
            </a:r>
            <a:r>
              <a:rPr lang="en-US" b="1" dirty="0" err="1"/>
              <a:t>adı</a:t>
            </a:r>
            <a:r>
              <a:rPr lang="en-US" b="1" dirty="0"/>
              <a:t> </a:t>
            </a:r>
            <a:r>
              <a:rPr lang="en-US" b="1" dirty="0" err="1"/>
              <a:t>ve</a:t>
            </a:r>
            <a:r>
              <a:rPr lang="en-US" b="1" dirty="0"/>
              <a:t> </a:t>
            </a:r>
            <a:r>
              <a:rPr lang="en-US" b="1" dirty="0" err="1"/>
              <a:t>parola</a:t>
            </a:r>
            <a:r>
              <a:rPr lang="en-US" b="1" dirty="0"/>
              <a:t> </a:t>
            </a:r>
            <a:r>
              <a:rPr lang="en-US" b="1" dirty="0" err="1"/>
              <a:t>bilgilerini</a:t>
            </a:r>
            <a:r>
              <a:rPr lang="en-US" b="1" dirty="0"/>
              <a:t> </a:t>
            </a:r>
            <a:r>
              <a:rPr lang="en-US" b="1" dirty="0" err="1"/>
              <a:t>bulmak</a:t>
            </a:r>
            <a:r>
              <a:rPr lang="en-US" b="1" dirty="0"/>
              <a:t> </a:t>
            </a:r>
            <a:r>
              <a:rPr lang="en-US" b="1" dirty="0" err="1"/>
              <a:t>için</a:t>
            </a:r>
            <a:r>
              <a:rPr lang="en-US" b="1" dirty="0"/>
              <a:t> </a:t>
            </a:r>
            <a:r>
              <a:rPr lang="en-US" b="1" dirty="0" err="1"/>
              <a:t>kullanılan</a:t>
            </a:r>
            <a:r>
              <a:rPr lang="en-US" b="1" dirty="0"/>
              <a:t> Brute Force </a:t>
            </a:r>
            <a:r>
              <a:rPr lang="en-US" b="1" dirty="0" err="1"/>
              <a:t>saldırısında</a:t>
            </a:r>
            <a:r>
              <a:rPr lang="en-US" dirty="0"/>
              <a:t>, </a:t>
            </a:r>
            <a:r>
              <a:rPr lang="en-US" dirty="0" err="1"/>
              <a:t>doğru</a:t>
            </a:r>
            <a:r>
              <a:rPr lang="en-US" dirty="0"/>
              <a:t> </a:t>
            </a:r>
            <a:r>
              <a:rPr lang="en-US" dirty="0" err="1"/>
              <a:t>kombinasyonu</a:t>
            </a:r>
            <a:r>
              <a:rPr lang="en-US" dirty="0"/>
              <a:t> </a:t>
            </a:r>
            <a:r>
              <a:rPr lang="en-US" dirty="0" err="1"/>
              <a:t>bulmak</a:t>
            </a:r>
            <a:r>
              <a:rPr lang="en-US" dirty="0"/>
              <a:t> </a:t>
            </a:r>
            <a:r>
              <a:rPr lang="en-US" dirty="0" err="1"/>
              <a:t>amacıyla</a:t>
            </a:r>
            <a:r>
              <a:rPr lang="en-US" dirty="0"/>
              <a:t> </a:t>
            </a:r>
            <a:r>
              <a:rPr lang="en-US" dirty="0" err="1"/>
              <a:t>çok</a:t>
            </a:r>
            <a:r>
              <a:rPr lang="en-US" dirty="0"/>
              <a:t> </a:t>
            </a:r>
            <a:r>
              <a:rPr lang="en-US" dirty="0" err="1"/>
              <a:t>fazla</a:t>
            </a:r>
            <a:r>
              <a:rPr lang="en-US" dirty="0"/>
              <a:t> </a:t>
            </a:r>
            <a:r>
              <a:rPr lang="en-US" dirty="0" err="1"/>
              <a:t>sayıda</a:t>
            </a:r>
            <a:r>
              <a:rPr lang="en-US" dirty="0"/>
              <a:t> </a:t>
            </a:r>
            <a:r>
              <a:rPr lang="en-US" dirty="0" err="1"/>
              <a:t>deneme</a:t>
            </a:r>
            <a:r>
              <a:rPr lang="en-US" dirty="0"/>
              <a:t>, art </a:t>
            </a:r>
            <a:r>
              <a:rPr lang="en-US" dirty="0" err="1"/>
              <a:t>arda</a:t>
            </a:r>
            <a:r>
              <a:rPr lang="en-US" dirty="0"/>
              <a:t> </a:t>
            </a:r>
            <a:r>
              <a:rPr lang="en-US" dirty="0" err="1"/>
              <a:t>tekrarlanıyor</a:t>
            </a:r>
            <a:r>
              <a:rPr lang="en-US" dirty="0"/>
              <a:t>. </a:t>
            </a:r>
            <a:r>
              <a:rPr lang="en-US" dirty="0" err="1"/>
              <a:t>Diğer</a:t>
            </a:r>
            <a:r>
              <a:rPr lang="en-US" dirty="0"/>
              <a:t> </a:t>
            </a:r>
            <a:r>
              <a:rPr lang="en-US" dirty="0" err="1"/>
              <a:t>bir</a:t>
            </a:r>
            <a:r>
              <a:rPr lang="en-US" dirty="0"/>
              <a:t> </a:t>
            </a:r>
            <a:r>
              <a:rPr lang="en-US" dirty="0" err="1"/>
              <a:t>deyişle</a:t>
            </a:r>
            <a:r>
              <a:rPr lang="en-US" dirty="0"/>
              <a:t> </a:t>
            </a:r>
            <a:r>
              <a:rPr lang="en-US" dirty="0" err="1"/>
              <a:t>temel</a:t>
            </a:r>
            <a:r>
              <a:rPr lang="en-US" dirty="0"/>
              <a:t> </a:t>
            </a:r>
            <a:r>
              <a:rPr lang="en-US" dirty="0" err="1"/>
              <a:t>bir</a:t>
            </a:r>
            <a:r>
              <a:rPr lang="en-US" dirty="0"/>
              <a:t> Brute Force </a:t>
            </a:r>
            <a:r>
              <a:rPr lang="en-US" dirty="0" err="1"/>
              <a:t>saldırısı</a:t>
            </a:r>
            <a:r>
              <a:rPr lang="en-US" dirty="0"/>
              <a:t>, </a:t>
            </a:r>
            <a:r>
              <a:rPr lang="en-US" dirty="0" err="1"/>
              <a:t>yüzlerce</a:t>
            </a:r>
            <a:r>
              <a:rPr lang="en-US" dirty="0"/>
              <a:t> </a:t>
            </a:r>
            <a:r>
              <a:rPr lang="en-US" dirty="0" err="1"/>
              <a:t>sayıda</a:t>
            </a:r>
            <a:r>
              <a:rPr lang="en-US" dirty="0"/>
              <a:t> Brute Force </a:t>
            </a:r>
            <a:r>
              <a:rPr lang="en-US" dirty="0" err="1"/>
              <a:t>ataklarının</a:t>
            </a:r>
            <a:r>
              <a:rPr lang="en-US" dirty="0"/>
              <a:t> </a:t>
            </a:r>
            <a:r>
              <a:rPr lang="en-US" dirty="0" err="1"/>
              <a:t>birleşiminden</a:t>
            </a:r>
            <a:r>
              <a:rPr lang="en-US" dirty="0"/>
              <a:t> </a:t>
            </a:r>
            <a:r>
              <a:rPr lang="en-US" dirty="0" err="1"/>
              <a:t>oluşabiliyor</a:t>
            </a:r>
            <a:r>
              <a:rPr lang="en-US" dirty="0"/>
              <a:t>. </a:t>
            </a:r>
            <a:r>
              <a:rPr lang="en-US" dirty="0" err="1"/>
              <a:t>Çünkü</a:t>
            </a:r>
            <a:r>
              <a:rPr lang="en-US" dirty="0"/>
              <a:t> web </a:t>
            </a:r>
            <a:r>
              <a:rPr lang="en-US" dirty="0" err="1"/>
              <a:t>sitelerine</a:t>
            </a:r>
            <a:r>
              <a:rPr lang="en-US" dirty="0"/>
              <a:t> </a:t>
            </a:r>
            <a:r>
              <a:rPr lang="en-US" dirty="0" err="1"/>
              <a:t>gerçekleştirilen</a:t>
            </a:r>
            <a:r>
              <a:rPr lang="en-US" dirty="0"/>
              <a:t> </a:t>
            </a:r>
            <a:r>
              <a:rPr lang="en-US" b="1" dirty="0" err="1"/>
              <a:t>kaba</a:t>
            </a:r>
            <a:r>
              <a:rPr lang="en-US" b="1" dirty="0"/>
              <a:t> </a:t>
            </a:r>
            <a:r>
              <a:rPr lang="en-US" b="1" dirty="0" err="1"/>
              <a:t>kuvvet</a:t>
            </a:r>
            <a:r>
              <a:rPr lang="en-US" b="1" dirty="0"/>
              <a:t> </a:t>
            </a:r>
            <a:r>
              <a:rPr lang="en-US" b="1" dirty="0" err="1"/>
              <a:t>saldırılarının</a:t>
            </a:r>
            <a:r>
              <a:rPr lang="en-US" dirty="0"/>
              <a:t> </a:t>
            </a:r>
            <a:r>
              <a:rPr lang="en-US" dirty="0" err="1"/>
              <a:t>başarıya</a:t>
            </a:r>
            <a:r>
              <a:rPr lang="en-US" dirty="0"/>
              <a:t> </a:t>
            </a:r>
            <a:r>
              <a:rPr lang="en-US" dirty="0" err="1"/>
              <a:t>ulaşma</a:t>
            </a:r>
            <a:r>
              <a:rPr lang="en-US" dirty="0"/>
              <a:t> </a:t>
            </a:r>
            <a:r>
              <a:rPr lang="en-US" dirty="0" err="1"/>
              <a:t>şansı</a:t>
            </a:r>
            <a:r>
              <a:rPr lang="en-US" dirty="0"/>
              <a:t>, </a:t>
            </a:r>
            <a:r>
              <a:rPr lang="en-US" dirty="0" err="1"/>
              <a:t>deneme</a:t>
            </a:r>
            <a:r>
              <a:rPr lang="en-US" dirty="0"/>
              <a:t> </a:t>
            </a:r>
            <a:r>
              <a:rPr lang="en-US" dirty="0" err="1"/>
              <a:t>sayısı</a:t>
            </a:r>
            <a:r>
              <a:rPr lang="en-US" dirty="0"/>
              <a:t> </a:t>
            </a:r>
            <a:r>
              <a:rPr lang="en-US" dirty="0" err="1"/>
              <a:t>arttıkça</a:t>
            </a:r>
            <a:r>
              <a:rPr lang="en-US" dirty="0"/>
              <a:t> </a:t>
            </a:r>
            <a:r>
              <a:rPr lang="en-US" dirty="0" err="1" smtClean="0"/>
              <a:t>yükseliyo</a:t>
            </a:r>
            <a:r>
              <a:rPr lang="tr-TR" dirty="0" smtClean="0"/>
              <a:t>r.</a:t>
            </a:r>
            <a:endParaRPr lang="en-US" dirty="0"/>
          </a:p>
        </p:txBody>
      </p:sp>
    </p:spTree>
    <p:extLst>
      <p:ext uri="{BB962C8B-B14F-4D97-AF65-F5344CB8AC3E}">
        <p14:creationId xmlns:p14="http://schemas.microsoft.com/office/powerpoint/2010/main" val="2960367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099603" y="3216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BASİT BRUTE FORCE</a:t>
            </a:r>
            <a:endParaRPr sz="6000"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3" name="Metin Yer Tutucusu 2"/>
          <p:cNvSpPr>
            <a:spLocks noGrp="1"/>
          </p:cNvSpPr>
          <p:nvPr>
            <p:ph type="body" idx="3"/>
          </p:nvPr>
        </p:nvSpPr>
        <p:spPr>
          <a:xfrm>
            <a:off x="571296" y="1000773"/>
            <a:ext cx="8115503" cy="3532500"/>
          </a:xfrm>
        </p:spPr>
        <p:txBody>
          <a:bodyPr/>
          <a:lstStyle/>
          <a:p>
            <a:r>
              <a:rPr lang="en-US" dirty="0"/>
              <a:t>Bu </a:t>
            </a:r>
            <a:r>
              <a:rPr lang="en-US" dirty="0" err="1"/>
              <a:t>tür</a:t>
            </a:r>
            <a:r>
              <a:rPr lang="en-US" dirty="0"/>
              <a:t> </a:t>
            </a:r>
            <a:r>
              <a:rPr lang="en-US" dirty="0" err="1"/>
              <a:t>saldırıyı</a:t>
            </a:r>
            <a:r>
              <a:rPr lang="en-US" dirty="0"/>
              <a:t> </a:t>
            </a:r>
            <a:r>
              <a:rPr lang="en-US" dirty="0" err="1"/>
              <a:t>gerçekleştiren</a:t>
            </a:r>
            <a:r>
              <a:rPr lang="en-US" dirty="0"/>
              <a:t> </a:t>
            </a:r>
            <a:r>
              <a:rPr lang="en-US" dirty="0" err="1"/>
              <a:t>saldırganlar</a:t>
            </a:r>
            <a:r>
              <a:rPr lang="en-US" dirty="0"/>
              <a:t>, </a:t>
            </a:r>
            <a:r>
              <a:rPr lang="en-US" dirty="0" err="1"/>
              <a:t>kullanıcı</a:t>
            </a:r>
            <a:r>
              <a:rPr lang="en-US" dirty="0"/>
              <a:t> </a:t>
            </a:r>
            <a:r>
              <a:rPr lang="en-US" dirty="0" err="1"/>
              <a:t>adı</a:t>
            </a:r>
            <a:r>
              <a:rPr lang="en-US" dirty="0"/>
              <a:t> </a:t>
            </a:r>
            <a:r>
              <a:rPr lang="en-US" dirty="0" err="1"/>
              <a:t>ve</a:t>
            </a:r>
            <a:r>
              <a:rPr lang="en-US" dirty="0"/>
              <a:t> </a:t>
            </a:r>
            <a:r>
              <a:rPr lang="en-US" dirty="0" err="1"/>
              <a:t>parola</a:t>
            </a:r>
            <a:r>
              <a:rPr lang="en-US" dirty="0"/>
              <a:t> </a:t>
            </a:r>
            <a:r>
              <a:rPr lang="en-US" dirty="0" err="1"/>
              <a:t>bilgilerine</a:t>
            </a:r>
            <a:r>
              <a:rPr lang="en-US" dirty="0"/>
              <a:t> </a:t>
            </a:r>
            <a:r>
              <a:rPr lang="en-US" dirty="0" err="1"/>
              <a:t>erişmek</a:t>
            </a:r>
            <a:r>
              <a:rPr lang="en-US" dirty="0"/>
              <a:t> </a:t>
            </a:r>
            <a:r>
              <a:rPr lang="en-US" dirty="0" err="1"/>
              <a:t>için</a:t>
            </a:r>
            <a:r>
              <a:rPr lang="en-US" dirty="0"/>
              <a:t> </a:t>
            </a:r>
            <a:r>
              <a:rPr lang="en-US" dirty="0" err="1"/>
              <a:t>harici</a:t>
            </a:r>
            <a:r>
              <a:rPr lang="en-US" dirty="0"/>
              <a:t> </a:t>
            </a:r>
            <a:r>
              <a:rPr lang="en-US" dirty="0" err="1"/>
              <a:t>bir</a:t>
            </a:r>
            <a:r>
              <a:rPr lang="en-US" dirty="0"/>
              <a:t> </a:t>
            </a:r>
            <a:r>
              <a:rPr lang="en-US" dirty="0" err="1"/>
              <a:t>yazılım</a:t>
            </a:r>
            <a:r>
              <a:rPr lang="en-US" dirty="0"/>
              <a:t> </a:t>
            </a:r>
            <a:r>
              <a:rPr lang="en-US" dirty="0" err="1"/>
              <a:t>kullanmak</a:t>
            </a:r>
            <a:r>
              <a:rPr lang="en-US" dirty="0"/>
              <a:t> </a:t>
            </a:r>
            <a:r>
              <a:rPr lang="en-US" dirty="0" err="1"/>
              <a:t>yerine</a:t>
            </a:r>
            <a:r>
              <a:rPr lang="en-US" dirty="0"/>
              <a:t> </a:t>
            </a:r>
            <a:r>
              <a:rPr lang="en-US" dirty="0" err="1"/>
              <a:t>manuel</a:t>
            </a:r>
            <a:r>
              <a:rPr lang="en-US" dirty="0"/>
              <a:t> </a:t>
            </a:r>
            <a:r>
              <a:rPr lang="en-US" dirty="0" err="1"/>
              <a:t>denemeler</a:t>
            </a:r>
            <a:r>
              <a:rPr lang="en-US" dirty="0"/>
              <a:t> </a:t>
            </a:r>
            <a:r>
              <a:rPr lang="en-US" dirty="0" err="1"/>
              <a:t>gerçekleştirirler</a:t>
            </a:r>
            <a:r>
              <a:rPr lang="en-US" dirty="0"/>
              <a:t>. </a:t>
            </a:r>
            <a:r>
              <a:rPr lang="en-US" dirty="0" err="1"/>
              <a:t>Başarıya</a:t>
            </a:r>
            <a:r>
              <a:rPr lang="en-US" dirty="0"/>
              <a:t> </a:t>
            </a:r>
            <a:r>
              <a:rPr lang="en-US" dirty="0" err="1"/>
              <a:t>ulaşma</a:t>
            </a:r>
            <a:r>
              <a:rPr lang="en-US" dirty="0"/>
              <a:t> </a:t>
            </a:r>
            <a:r>
              <a:rPr lang="en-US" dirty="0" err="1"/>
              <a:t>şansı</a:t>
            </a:r>
            <a:r>
              <a:rPr lang="en-US" dirty="0"/>
              <a:t> </a:t>
            </a:r>
            <a:r>
              <a:rPr lang="en-US" dirty="0" err="1"/>
              <a:t>en</a:t>
            </a:r>
            <a:r>
              <a:rPr lang="en-US" dirty="0"/>
              <a:t> </a:t>
            </a:r>
            <a:r>
              <a:rPr lang="en-US" dirty="0" err="1"/>
              <a:t>düşük</a:t>
            </a:r>
            <a:r>
              <a:rPr lang="en-US" dirty="0"/>
              <a:t> </a:t>
            </a:r>
            <a:r>
              <a:rPr lang="en-US" dirty="0" err="1"/>
              <a:t>olan</a:t>
            </a:r>
            <a:r>
              <a:rPr lang="en-US" dirty="0"/>
              <a:t> </a:t>
            </a:r>
            <a:r>
              <a:rPr lang="en-US" dirty="0" err="1"/>
              <a:t>basit</a:t>
            </a:r>
            <a:r>
              <a:rPr lang="en-US" dirty="0"/>
              <a:t> </a:t>
            </a:r>
            <a:r>
              <a:rPr lang="en-US" dirty="0" err="1"/>
              <a:t>kaba</a:t>
            </a:r>
            <a:r>
              <a:rPr lang="en-US" dirty="0"/>
              <a:t> </a:t>
            </a:r>
            <a:r>
              <a:rPr lang="en-US" dirty="0" err="1"/>
              <a:t>kuvvet</a:t>
            </a:r>
            <a:r>
              <a:rPr lang="en-US" dirty="0"/>
              <a:t> </a:t>
            </a:r>
            <a:r>
              <a:rPr lang="en-US" dirty="0" err="1"/>
              <a:t>saldırıları</a:t>
            </a:r>
            <a:r>
              <a:rPr lang="en-US" dirty="0"/>
              <a:t>, </a:t>
            </a:r>
            <a:r>
              <a:rPr lang="en-US" dirty="0" err="1"/>
              <a:t>ardışık</a:t>
            </a:r>
            <a:r>
              <a:rPr lang="en-US" dirty="0"/>
              <a:t> </a:t>
            </a:r>
            <a:r>
              <a:rPr lang="en-US" dirty="0" err="1"/>
              <a:t>sayı</a:t>
            </a:r>
            <a:r>
              <a:rPr lang="en-US" dirty="0"/>
              <a:t> </a:t>
            </a:r>
            <a:r>
              <a:rPr lang="en-US" dirty="0" err="1"/>
              <a:t>ve</a:t>
            </a:r>
            <a:r>
              <a:rPr lang="en-US" dirty="0"/>
              <a:t> </a:t>
            </a:r>
            <a:r>
              <a:rPr lang="en-US" dirty="0" err="1"/>
              <a:t>basit</a:t>
            </a:r>
            <a:r>
              <a:rPr lang="en-US" dirty="0"/>
              <a:t> </a:t>
            </a:r>
            <a:r>
              <a:rPr lang="en-US" dirty="0" err="1"/>
              <a:t>kelimelerden</a:t>
            </a:r>
            <a:r>
              <a:rPr lang="en-US" dirty="0"/>
              <a:t> </a:t>
            </a:r>
            <a:r>
              <a:rPr lang="en-US" dirty="0" err="1"/>
              <a:t>oluşan</a:t>
            </a:r>
            <a:r>
              <a:rPr lang="en-US" dirty="0"/>
              <a:t> </a:t>
            </a:r>
            <a:r>
              <a:rPr lang="en-US" dirty="0" err="1"/>
              <a:t>parolalar</a:t>
            </a:r>
            <a:r>
              <a:rPr lang="en-US" dirty="0"/>
              <a:t> </a:t>
            </a:r>
            <a:r>
              <a:rPr lang="en-US" dirty="0" err="1"/>
              <a:t>üzerinde</a:t>
            </a:r>
            <a:r>
              <a:rPr lang="en-US" dirty="0"/>
              <a:t> </a:t>
            </a:r>
            <a:r>
              <a:rPr lang="en-US" dirty="0" err="1"/>
              <a:t>etkili</a:t>
            </a:r>
            <a:r>
              <a:rPr lang="en-US" dirty="0"/>
              <a:t> </a:t>
            </a:r>
            <a:r>
              <a:rPr lang="en-US" dirty="0" err="1"/>
              <a:t>olabilir</a:t>
            </a:r>
            <a:r>
              <a:rPr lang="en-US" dirty="0"/>
              <a:t>. </a:t>
            </a:r>
            <a:r>
              <a:rPr lang="en-US" dirty="0" err="1"/>
              <a:t>Örneğin</a:t>
            </a:r>
            <a:r>
              <a:rPr lang="en-US" dirty="0"/>
              <a:t> “</a:t>
            </a:r>
            <a:r>
              <a:rPr lang="en-US" b="1" dirty="0"/>
              <a:t>şifre1234</a:t>
            </a:r>
            <a:r>
              <a:rPr lang="en-US" dirty="0"/>
              <a:t>”, “</a:t>
            </a:r>
            <a:r>
              <a:rPr lang="en-US" b="1" dirty="0"/>
              <a:t>admin6789</a:t>
            </a:r>
            <a:r>
              <a:rPr lang="en-US" dirty="0"/>
              <a:t>” </a:t>
            </a:r>
            <a:r>
              <a:rPr lang="en-US" dirty="0" err="1"/>
              <a:t>gibi</a:t>
            </a:r>
            <a:r>
              <a:rPr lang="en-US" dirty="0"/>
              <a:t> </a:t>
            </a:r>
            <a:r>
              <a:rPr lang="en-US" dirty="0" err="1"/>
              <a:t>varsayılan</a:t>
            </a:r>
            <a:r>
              <a:rPr lang="en-US" dirty="0"/>
              <a:t> </a:t>
            </a:r>
            <a:r>
              <a:rPr lang="en-US" dirty="0" err="1"/>
              <a:t>parola</a:t>
            </a:r>
            <a:r>
              <a:rPr lang="en-US" dirty="0"/>
              <a:t> </a:t>
            </a:r>
            <a:r>
              <a:rPr lang="en-US" dirty="0" err="1"/>
              <a:t>bilgilerine</a:t>
            </a:r>
            <a:r>
              <a:rPr lang="en-US" dirty="0"/>
              <a:t> </a:t>
            </a:r>
            <a:r>
              <a:rPr lang="en-US" dirty="0" err="1"/>
              <a:t>basit</a:t>
            </a:r>
            <a:r>
              <a:rPr lang="en-US" dirty="0"/>
              <a:t> </a:t>
            </a:r>
            <a:r>
              <a:rPr lang="en-US" dirty="0" err="1"/>
              <a:t>saldırılarla</a:t>
            </a:r>
            <a:r>
              <a:rPr lang="en-US" dirty="0"/>
              <a:t> bile </a:t>
            </a:r>
            <a:r>
              <a:rPr lang="en-US" dirty="0" err="1"/>
              <a:t>kolaylıkla</a:t>
            </a:r>
            <a:r>
              <a:rPr lang="en-US" dirty="0"/>
              <a:t> </a:t>
            </a:r>
            <a:r>
              <a:rPr lang="en-US" dirty="0" err="1"/>
              <a:t>erişilebilir</a:t>
            </a:r>
            <a:r>
              <a:rPr lang="en-US" dirty="0"/>
              <a:t>. </a:t>
            </a:r>
            <a:r>
              <a:rPr lang="en-US" dirty="0" err="1"/>
              <a:t>Bununla</a:t>
            </a:r>
            <a:r>
              <a:rPr lang="en-US" dirty="0"/>
              <a:t> </a:t>
            </a:r>
            <a:r>
              <a:rPr lang="en-US" dirty="0" err="1"/>
              <a:t>birlikte</a:t>
            </a:r>
            <a:r>
              <a:rPr lang="en-US" dirty="0"/>
              <a:t> </a:t>
            </a:r>
            <a:r>
              <a:rPr lang="en-US" dirty="0" err="1"/>
              <a:t>şehir</a:t>
            </a:r>
            <a:r>
              <a:rPr lang="en-US" dirty="0"/>
              <a:t> </a:t>
            </a:r>
            <a:r>
              <a:rPr lang="en-US" dirty="0" err="1"/>
              <a:t>adları</a:t>
            </a:r>
            <a:r>
              <a:rPr lang="en-US" dirty="0"/>
              <a:t>, </a:t>
            </a:r>
            <a:r>
              <a:rPr lang="en-US" dirty="0" err="1"/>
              <a:t>takım</a:t>
            </a:r>
            <a:r>
              <a:rPr lang="en-US" dirty="0"/>
              <a:t> </a:t>
            </a:r>
            <a:r>
              <a:rPr lang="en-US" dirty="0" err="1"/>
              <a:t>adları</a:t>
            </a:r>
            <a:r>
              <a:rPr lang="en-US" dirty="0"/>
              <a:t> </a:t>
            </a:r>
            <a:r>
              <a:rPr lang="en-US" dirty="0" err="1"/>
              <a:t>ya</a:t>
            </a:r>
            <a:r>
              <a:rPr lang="en-US" dirty="0"/>
              <a:t> da </a:t>
            </a:r>
            <a:r>
              <a:rPr lang="en-US" dirty="0" err="1"/>
              <a:t>doğum</a:t>
            </a:r>
            <a:r>
              <a:rPr lang="en-US" dirty="0"/>
              <a:t> </a:t>
            </a:r>
            <a:r>
              <a:rPr lang="en-US" dirty="0" err="1"/>
              <a:t>tarihi</a:t>
            </a:r>
            <a:r>
              <a:rPr lang="en-US" dirty="0"/>
              <a:t> </a:t>
            </a:r>
            <a:r>
              <a:rPr lang="en-US" dirty="0" err="1"/>
              <a:t>bilgileriyle</a:t>
            </a:r>
            <a:r>
              <a:rPr lang="en-US" dirty="0"/>
              <a:t> </a:t>
            </a:r>
            <a:r>
              <a:rPr lang="en-US" dirty="0" err="1"/>
              <a:t>oluşturulan</a:t>
            </a:r>
            <a:r>
              <a:rPr lang="en-US" dirty="0"/>
              <a:t> </a:t>
            </a:r>
            <a:r>
              <a:rPr lang="en-US" dirty="0" err="1"/>
              <a:t>parolalar</a:t>
            </a:r>
            <a:r>
              <a:rPr lang="en-US" dirty="0"/>
              <a:t>, </a:t>
            </a:r>
            <a:r>
              <a:rPr lang="en-US" dirty="0" err="1"/>
              <a:t>basit</a:t>
            </a:r>
            <a:r>
              <a:rPr lang="en-US" dirty="0"/>
              <a:t> </a:t>
            </a:r>
            <a:r>
              <a:rPr lang="en-US" dirty="0" err="1"/>
              <a:t>kaba</a:t>
            </a:r>
            <a:r>
              <a:rPr lang="en-US" dirty="0"/>
              <a:t> </a:t>
            </a:r>
            <a:r>
              <a:rPr lang="en-US" dirty="0" err="1"/>
              <a:t>kuvvet</a:t>
            </a:r>
            <a:r>
              <a:rPr lang="en-US" dirty="0"/>
              <a:t> </a:t>
            </a:r>
            <a:r>
              <a:rPr lang="en-US" dirty="0" err="1"/>
              <a:t>saldırılarının</a:t>
            </a:r>
            <a:r>
              <a:rPr lang="en-US" dirty="0"/>
              <a:t> </a:t>
            </a:r>
            <a:r>
              <a:rPr lang="en-US" dirty="0" err="1"/>
              <a:t>en</a:t>
            </a:r>
            <a:r>
              <a:rPr lang="en-US" dirty="0"/>
              <a:t> </a:t>
            </a:r>
            <a:r>
              <a:rPr lang="en-US" dirty="0" err="1"/>
              <a:t>kolay</a:t>
            </a:r>
            <a:r>
              <a:rPr lang="en-US" dirty="0"/>
              <a:t> </a:t>
            </a:r>
            <a:r>
              <a:rPr lang="en-US" dirty="0" err="1"/>
              <a:t>hedefleri</a:t>
            </a:r>
            <a:r>
              <a:rPr lang="en-US" dirty="0"/>
              <a:t> </a:t>
            </a:r>
            <a:r>
              <a:rPr lang="en-US" dirty="0" err="1"/>
              <a:t>arasında</a:t>
            </a:r>
            <a:r>
              <a:rPr lang="en-US" dirty="0"/>
              <a:t> </a:t>
            </a:r>
            <a:r>
              <a:rPr lang="en-US" dirty="0" err="1"/>
              <a:t>yer</a:t>
            </a:r>
            <a:r>
              <a:rPr lang="en-US" dirty="0"/>
              <a:t> </a:t>
            </a:r>
            <a:r>
              <a:rPr lang="en-US" dirty="0" err="1"/>
              <a:t>alıyor</a:t>
            </a:r>
            <a:r>
              <a:rPr lang="en-US" dirty="0"/>
              <a:t>. Bu </a:t>
            </a:r>
            <a:r>
              <a:rPr lang="en-US" dirty="0" err="1"/>
              <a:t>nedenle</a:t>
            </a:r>
            <a:r>
              <a:rPr lang="en-US" dirty="0"/>
              <a:t> </a:t>
            </a:r>
            <a:r>
              <a:rPr lang="en-US" dirty="0" err="1"/>
              <a:t>basit</a:t>
            </a:r>
            <a:r>
              <a:rPr lang="en-US" dirty="0"/>
              <a:t> </a:t>
            </a:r>
            <a:r>
              <a:rPr lang="en-US" dirty="0" err="1"/>
              <a:t>kaba</a:t>
            </a:r>
            <a:r>
              <a:rPr lang="en-US" dirty="0"/>
              <a:t> </a:t>
            </a:r>
            <a:r>
              <a:rPr lang="en-US" dirty="0" err="1"/>
              <a:t>kuvvet</a:t>
            </a:r>
            <a:r>
              <a:rPr lang="en-US" dirty="0"/>
              <a:t> </a:t>
            </a:r>
            <a:r>
              <a:rPr lang="en-US" dirty="0" err="1"/>
              <a:t>saldırılarından</a:t>
            </a:r>
            <a:r>
              <a:rPr lang="en-US" dirty="0"/>
              <a:t> </a:t>
            </a:r>
            <a:r>
              <a:rPr lang="en-US" dirty="0" err="1"/>
              <a:t>korunmak</a:t>
            </a:r>
            <a:r>
              <a:rPr lang="en-US" dirty="0"/>
              <a:t> </a:t>
            </a:r>
            <a:r>
              <a:rPr lang="en-US" dirty="0" err="1"/>
              <a:t>için</a:t>
            </a:r>
            <a:r>
              <a:rPr lang="en-US" dirty="0"/>
              <a:t> </a:t>
            </a:r>
            <a:r>
              <a:rPr lang="en-US" dirty="0" err="1"/>
              <a:t>varsayılan</a:t>
            </a:r>
            <a:r>
              <a:rPr lang="en-US" dirty="0"/>
              <a:t> </a:t>
            </a:r>
            <a:r>
              <a:rPr lang="en-US" dirty="0" err="1"/>
              <a:t>parolalarınızı</a:t>
            </a:r>
            <a:r>
              <a:rPr lang="en-US" dirty="0"/>
              <a:t> </a:t>
            </a:r>
            <a:r>
              <a:rPr lang="en-US" dirty="0" err="1"/>
              <a:t>mutlaka</a:t>
            </a:r>
            <a:r>
              <a:rPr lang="en-US" dirty="0"/>
              <a:t> </a:t>
            </a:r>
            <a:r>
              <a:rPr lang="en-US" dirty="0" err="1"/>
              <a:t>değiştirmeli</a:t>
            </a:r>
            <a:r>
              <a:rPr lang="en-US" dirty="0"/>
              <a:t>, </a:t>
            </a:r>
            <a:r>
              <a:rPr lang="en-US" dirty="0" err="1"/>
              <a:t>rastgele</a:t>
            </a:r>
            <a:r>
              <a:rPr lang="en-US" dirty="0"/>
              <a:t> </a:t>
            </a:r>
            <a:r>
              <a:rPr lang="en-US" dirty="0" err="1"/>
              <a:t>harf</a:t>
            </a:r>
            <a:r>
              <a:rPr lang="en-US" dirty="0"/>
              <a:t> </a:t>
            </a:r>
            <a:r>
              <a:rPr lang="en-US" dirty="0" err="1"/>
              <a:t>ve</a:t>
            </a:r>
            <a:r>
              <a:rPr lang="en-US" dirty="0"/>
              <a:t> </a:t>
            </a:r>
            <a:r>
              <a:rPr lang="en-US" dirty="0" err="1"/>
              <a:t>sayılardan</a:t>
            </a:r>
            <a:r>
              <a:rPr lang="en-US" dirty="0"/>
              <a:t> </a:t>
            </a:r>
            <a:r>
              <a:rPr lang="en-US" dirty="0" err="1"/>
              <a:t>oluşan</a:t>
            </a:r>
            <a:r>
              <a:rPr lang="en-US" dirty="0"/>
              <a:t> </a:t>
            </a:r>
            <a:r>
              <a:rPr lang="en-US" dirty="0" err="1"/>
              <a:t>parolaları</a:t>
            </a:r>
            <a:r>
              <a:rPr lang="en-US" dirty="0"/>
              <a:t> </a:t>
            </a:r>
            <a:r>
              <a:rPr lang="en-US" dirty="0" err="1"/>
              <a:t>kullanmayı</a:t>
            </a:r>
            <a:r>
              <a:rPr lang="en-US" dirty="0"/>
              <a:t> </a:t>
            </a:r>
            <a:r>
              <a:rPr lang="en-US" dirty="0" err="1"/>
              <a:t>tercih</a:t>
            </a:r>
            <a:r>
              <a:rPr lang="en-US" dirty="0"/>
              <a:t> </a:t>
            </a:r>
            <a:r>
              <a:rPr lang="en-US" dirty="0" err="1"/>
              <a:t>etmelisiniz</a:t>
            </a:r>
            <a:r>
              <a:rPr lang="en-US" dirty="0"/>
              <a:t>.</a:t>
            </a:r>
          </a:p>
        </p:txBody>
      </p:sp>
    </p:spTree>
    <p:extLst>
      <p:ext uri="{BB962C8B-B14F-4D97-AF65-F5344CB8AC3E}">
        <p14:creationId xmlns:p14="http://schemas.microsoft.com/office/powerpoint/2010/main" val="1505274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1099603" y="3216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SÖZLÜK SALDIRISI</a:t>
            </a:r>
            <a:endParaRPr sz="6000" dirty="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 name="Metin Yer Tutucusu 2"/>
          <p:cNvSpPr>
            <a:spLocks noGrp="1"/>
          </p:cNvSpPr>
          <p:nvPr>
            <p:ph type="body" idx="3"/>
          </p:nvPr>
        </p:nvSpPr>
        <p:spPr>
          <a:xfrm>
            <a:off x="571296" y="1000773"/>
            <a:ext cx="8115503" cy="3532500"/>
          </a:xfrm>
        </p:spPr>
        <p:txBody>
          <a:bodyPr/>
          <a:lstStyle/>
          <a:p>
            <a:r>
              <a:rPr lang="en-US" dirty="0" err="1"/>
              <a:t>Sözlük</a:t>
            </a:r>
            <a:r>
              <a:rPr lang="en-US" dirty="0"/>
              <a:t> </a:t>
            </a:r>
            <a:r>
              <a:rPr lang="en-US" dirty="0" err="1"/>
              <a:t>saldırılarında</a:t>
            </a:r>
            <a:r>
              <a:rPr lang="en-US" dirty="0"/>
              <a:t> </a:t>
            </a:r>
            <a:r>
              <a:rPr lang="en-US" dirty="0" err="1"/>
              <a:t>saldırgan</a:t>
            </a:r>
            <a:r>
              <a:rPr lang="en-US" dirty="0"/>
              <a:t>, </a:t>
            </a:r>
            <a:r>
              <a:rPr lang="en-US" dirty="0" err="1"/>
              <a:t>önce</a:t>
            </a:r>
            <a:r>
              <a:rPr lang="en-US" dirty="0"/>
              <a:t> </a:t>
            </a:r>
            <a:r>
              <a:rPr lang="en-US" dirty="0" err="1"/>
              <a:t>hedefinin</a:t>
            </a:r>
            <a:r>
              <a:rPr lang="en-US" dirty="0"/>
              <a:t> </a:t>
            </a:r>
            <a:r>
              <a:rPr lang="en-US" dirty="0" err="1"/>
              <a:t>kullanıcı</a:t>
            </a:r>
            <a:r>
              <a:rPr lang="en-US" dirty="0"/>
              <a:t> </a:t>
            </a:r>
            <a:r>
              <a:rPr lang="en-US" dirty="0" err="1"/>
              <a:t>adını</a:t>
            </a:r>
            <a:r>
              <a:rPr lang="en-US" dirty="0"/>
              <a:t> </a:t>
            </a:r>
            <a:r>
              <a:rPr lang="en-US" dirty="0" err="1"/>
              <a:t>bilerek</a:t>
            </a:r>
            <a:r>
              <a:rPr lang="en-US" dirty="0"/>
              <a:t> </a:t>
            </a:r>
            <a:r>
              <a:rPr lang="en-US" dirty="0" err="1"/>
              <a:t>işe</a:t>
            </a:r>
            <a:r>
              <a:rPr lang="en-US" dirty="0"/>
              <a:t> </a:t>
            </a:r>
            <a:r>
              <a:rPr lang="en-US" dirty="0" err="1"/>
              <a:t>başlar</a:t>
            </a:r>
            <a:r>
              <a:rPr lang="en-US" dirty="0"/>
              <a:t>. </a:t>
            </a:r>
            <a:r>
              <a:rPr lang="en-US" dirty="0" err="1"/>
              <a:t>Ardından</a:t>
            </a:r>
            <a:r>
              <a:rPr lang="en-US" dirty="0"/>
              <a:t> </a:t>
            </a:r>
            <a:r>
              <a:rPr lang="en-US" dirty="0" err="1"/>
              <a:t>hedef</a:t>
            </a:r>
            <a:r>
              <a:rPr lang="en-US" dirty="0"/>
              <a:t> </a:t>
            </a:r>
            <a:r>
              <a:rPr lang="en-US" dirty="0" err="1"/>
              <a:t>kullanıcı</a:t>
            </a:r>
            <a:r>
              <a:rPr lang="en-US" dirty="0"/>
              <a:t> </a:t>
            </a:r>
            <a:r>
              <a:rPr lang="en-US" dirty="0" err="1"/>
              <a:t>adıyla</a:t>
            </a:r>
            <a:r>
              <a:rPr lang="en-US" dirty="0"/>
              <a:t> </a:t>
            </a:r>
            <a:r>
              <a:rPr lang="en-US" dirty="0" err="1"/>
              <a:t>bağdaşık</a:t>
            </a:r>
            <a:r>
              <a:rPr lang="en-US" dirty="0"/>
              <a:t> </a:t>
            </a:r>
            <a:r>
              <a:rPr lang="en-US" dirty="0" err="1"/>
              <a:t>olduğunu</a:t>
            </a:r>
            <a:r>
              <a:rPr lang="en-US" dirty="0"/>
              <a:t> </a:t>
            </a:r>
            <a:r>
              <a:rPr lang="en-US" dirty="0" err="1"/>
              <a:t>düşündüğü</a:t>
            </a:r>
            <a:r>
              <a:rPr lang="en-US" dirty="0"/>
              <a:t> </a:t>
            </a:r>
            <a:r>
              <a:rPr lang="en-US" dirty="0" err="1"/>
              <a:t>kelimeler</a:t>
            </a:r>
            <a:r>
              <a:rPr lang="en-US" dirty="0"/>
              <a:t> </a:t>
            </a:r>
            <a:r>
              <a:rPr lang="en-US" dirty="0" err="1"/>
              <a:t>ya</a:t>
            </a:r>
            <a:r>
              <a:rPr lang="en-US" dirty="0"/>
              <a:t> da </a:t>
            </a:r>
            <a:r>
              <a:rPr lang="en-US" dirty="0" err="1"/>
              <a:t>harf</a:t>
            </a:r>
            <a:r>
              <a:rPr lang="en-US" dirty="0"/>
              <a:t> </a:t>
            </a:r>
            <a:r>
              <a:rPr lang="en-US" dirty="0" err="1"/>
              <a:t>birleşimleriyle</a:t>
            </a:r>
            <a:r>
              <a:rPr lang="en-US" dirty="0"/>
              <a:t> </a:t>
            </a:r>
            <a:r>
              <a:rPr lang="en-US" dirty="0" err="1"/>
              <a:t>parolayı</a:t>
            </a:r>
            <a:r>
              <a:rPr lang="en-US" dirty="0"/>
              <a:t> </a:t>
            </a:r>
            <a:r>
              <a:rPr lang="en-US" dirty="0" err="1"/>
              <a:t>ele</a:t>
            </a:r>
            <a:r>
              <a:rPr lang="en-US" dirty="0"/>
              <a:t> </a:t>
            </a:r>
            <a:r>
              <a:rPr lang="en-US" dirty="0" err="1"/>
              <a:t>geçirmeye</a:t>
            </a:r>
            <a:r>
              <a:rPr lang="en-US" dirty="0"/>
              <a:t> </a:t>
            </a:r>
            <a:r>
              <a:rPr lang="en-US" dirty="0" err="1"/>
              <a:t>çalışır</a:t>
            </a:r>
            <a:r>
              <a:rPr lang="en-US" dirty="0"/>
              <a:t>. </a:t>
            </a:r>
            <a:r>
              <a:rPr lang="en-US" b="1" dirty="0"/>
              <a:t>Bu </a:t>
            </a:r>
            <a:r>
              <a:rPr lang="en-US" b="1" dirty="0" err="1"/>
              <a:t>saldırı</a:t>
            </a:r>
            <a:r>
              <a:rPr lang="en-US" b="1" dirty="0"/>
              <a:t> </a:t>
            </a:r>
            <a:r>
              <a:rPr lang="en-US" b="1" dirty="0" err="1"/>
              <a:t>türünün</a:t>
            </a:r>
            <a:r>
              <a:rPr lang="en-US" b="1" dirty="0"/>
              <a:t> </a:t>
            </a:r>
            <a:r>
              <a:rPr lang="en-US" b="1" dirty="0" err="1"/>
              <a:t>sözlük</a:t>
            </a:r>
            <a:r>
              <a:rPr lang="en-US" b="1" dirty="0"/>
              <a:t> (dictionary) </a:t>
            </a:r>
            <a:r>
              <a:rPr lang="en-US" b="1" dirty="0" err="1"/>
              <a:t>saldırısı</a:t>
            </a:r>
            <a:r>
              <a:rPr lang="en-US" b="1" dirty="0"/>
              <a:t> </a:t>
            </a:r>
            <a:r>
              <a:rPr lang="en-US" b="1" dirty="0" err="1"/>
              <a:t>olmasının</a:t>
            </a:r>
            <a:r>
              <a:rPr lang="en-US" b="1" dirty="0"/>
              <a:t> </a:t>
            </a:r>
            <a:r>
              <a:rPr lang="en-US" b="1" dirty="0" err="1"/>
              <a:t>sebebi</a:t>
            </a:r>
            <a:r>
              <a:rPr lang="en-US" b="1" dirty="0"/>
              <a:t>, </a:t>
            </a:r>
            <a:r>
              <a:rPr lang="en-US" b="1" dirty="0" err="1"/>
              <a:t>saldırganın</a:t>
            </a:r>
            <a:r>
              <a:rPr lang="en-US" b="1" dirty="0"/>
              <a:t> </a:t>
            </a:r>
            <a:r>
              <a:rPr lang="en-US" b="1" dirty="0" err="1"/>
              <a:t>kullanıcı</a:t>
            </a:r>
            <a:r>
              <a:rPr lang="en-US" b="1" dirty="0"/>
              <a:t> </a:t>
            </a:r>
            <a:r>
              <a:rPr lang="en-US" b="1" dirty="0" err="1"/>
              <a:t>adıyla</a:t>
            </a:r>
            <a:r>
              <a:rPr lang="en-US" b="1" dirty="0"/>
              <a:t> </a:t>
            </a:r>
            <a:r>
              <a:rPr lang="en-US" b="1" dirty="0" err="1"/>
              <a:t>ilintili</a:t>
            </a:r>
            <a:r>
              <a:rPr lang="en-US" b="1" dirty="0"/>
              <a:t> </a:t>
            </a:r>
            <a:r>
              <a:rPr lang="en-US" b="1" dirty="0" err="1"/>
              <a:t>olduğu</a:t>
            </a:r>
            <a:r>
              <a:rPr lang="en-US" b="1" dirty="0"/>
              <a:t> </a:t>
            </a:r>
            <a:r>
              <a:rPr lang="en-US" b="1" dirty="0" err="1"/>
              <a:t>anahtar</a:t>
            </a:r>
            <a:r>
              <a:rPr lang="en-US" b="1" dirty="0"/>
              <a:t> </a:t>
            </a:r>
            <a:r>
              <a:rPr lang="en-US" b="1" dirty="0" err="1"/>
              <a:t>kelime</a:t>
            </a:r>
            <a:r>
              <a:rPr lang="en-US" b="1" dirty="0"/>
              <a:t> </a:t>
            </a:r>
            <a:r>
              <a:rPr lang="en-US" b="1" dirty="0" err="1"/>
              <a:t>öbeklerini</a:t>
            </a:r>
            <a:r>
              <a:rPr lang="en-US" b="1" dirty="0"/>
              <a:t> </a:t>
            </a:r>
            <a:r>
              <a:rPr lang="en-US" b="1" dirty="0" err="1"/>
              <a:t>bulmak</a:t>
            </a:r>
            <a:r>
              <a:rPr lang="en-US" b="1" dirty="0"/>
              <a:t> </a:t>
            </a:r>
            <a:r>
              <a:rPr lang="en-US" b="1" dirty="0" err="1"/>
              <a:t>için</a:t>
            </a:r>
            <a:r>
              <a:rPr lang="en-US" b="1" dirty="0"/>
              <a:t> </a:t>
            </a:r>
            <a:r>
              <a:rPr lang="en-US" b="1" dirty="0" err="1"/>
              <a:t>sözlüklere</a:t>
            </a:r>
            <a:r>
              <a:rPr lang="en-US" b="1" dirty="0"/>
              <a:t> </a:t>
            </a:r>
            <a:r>
              <a:rPr lang="en-US" b="1" dirty="0" err="1"/>
              <a:t>başvurma</a:t>
            </a:r>
            <a:r>
              <a:rPr lang="en-US" b="1" dirty="0"/>
              <a:t> </a:t>
            </a:r>
            <a:r>
              <a:rPr lang="en-US" b="1" dirty="0" err="1"/>
              <a:t>zorunluluğundan</a:t>
            </a:r>
            <a:r>
              <a:rPr lang="en-US" b="1" dirty="0"/>
              <a:t> </a:t>
            </a:r>
            <a:r>
              <a:rPr lang="en-US" b="1" dirty="0" err="1"/>
              <a:t>ileri</a:t>
            </a:r>
            <a:r>
              <a:rPr lang="en-US" b="1" dirty="0"/>
              <a:t> </a:t>
            </a:r>
            <a:r>
              <a:rPr lang="en-US" b="1" dirty="0" err="1"/>
              <a:t>gelir</a:t>
            </a:r>
            <a:r>
              <a:rPr lang="en-US" b="1" dirty="0"/>
              <a:t>.</a:t>
            </a:r>
            <a:r>
              <a:rPr lang="en-US" dirty="0"/>
              <a:t> </a:t>
            </a:r>
            <a:r>
              <a:rPr lang="en-US" dirty="0" err="1"/>
              <a:t>Basit</a:t>
            </a:r>
            <a:r>
              <a:rPr lang="en-US" dirty="0"/>
              <a:t> </a:t>
            </a:r>
            <a:r>
              <a:rPr lang="en-US" dirty="0" err="1"/>
              <a:t>kaba</a:t>
            </a:r>
            <a:r>
              <a:rPr lang="en-US" dirty="0"/>
              <a:t> </a:t>
            </a:r>
            <a:r>
              <a:rPr lang="en-US" dirty="0" err="1"/>
              <a:t>kuvvet</a:t>
            </a:r>
            <a:r>
              <a:rPr lang="en-US" dirty="0"/>
              <a:t> </a:t>
            </a:r>
            <a:r>
              <a:rPr lang="en-US" dirty="0" err="1"/>
              <a:t>saldırısına</a:t>
            </a:r>
            <a:r>
              <a:rPr lang="en-US" dirty="0"/>
              <a:t> </a:t>
            </a:r>
            <a:r>
              <a:rPr lang="en-US" dirty="0" err="1"/>
              <a:t>benzer</a:t>
            </a:r>
            <a:r>
              <a:rPr lang="en-US" dirty="0"/>
              <a:t> </a:t>
            </a:r>
            <a:r>
              <a:rPr lang="en-US" dirty="0" err="1"/>
              <a:t>biçimde</a:t>
            </a:r>
            <a:r>
              <a:rPr lang="en-US" dirty="0"/>
              <a:t> </a:t>
            </a:r>
            <a:r>
              <a:rPr lang="en-US" dirty="0" err="1"/>
              <a:t>manuel</a:t>
            </a:r>
            <a:r>
              <a:rPr lang="en-US" dirty="0"/>
              <a:t> </a:t>
            </a:r>
            <a:r>
              <a:rPr lang="en-US" dirty="0" err="1"/>
              <a:t>olarak</a:t>
            </a:r>
            <a:r>
              <a:rPr lang="en-US" dirty="0"/>
              <a:t> </a:t>
            </a:r>
            <a:r>
              <a:rPr lang="en-US" dirty="0" err="1"/>
              <a:t>gerçekleştirilebilen</a:t>
            </a:r>
            <a:r>
              <a:rPr lang="en-US" dirty="0"/>
              <a:t> </a:t>
            </a:r>
            <a:r>
              <a:rPr lang="en-US" dirty="0" err="1"/>
              <a:t>bir</a:t>
            </a:r>
            <a:r>
              <a:rPr lang="en-US" dirty="0"/>
              <a:t> </a:t>
            </a:r>
            <a:r>
              <a:rPr lang="en-US" dirty="0" err="1"/>
              <a:t>metot</a:t>
            </a:r>
            <a:r>
              <a:rPr lang="en-US" dirty="0"/>
              <a:t> </a:t>
            </a:r>
            <a:r>
              <a:rPr lang="en-US" dirty="0" err="1"/>
              <a:t>olması</a:t>
            </a:r>
            <a:r>
              <a:rPr lang="en-US" dirty="0"/>
              <a:t> </a:t>
            </a:r>
            <a:r>
              <a:rPr lang="en-US" dirty="0" err="1"/>
              <a:t>nedeniyle</a:t>
            </a:r>
            <a:r>
              <a:rPr lang="en-US" dirty="0"/>
              <a:t> </a:t>
            </a:r>
            <a:r>
              <a:rPr lang="en-US" dirty="0" err="1"/>
              <a:t>kaba</a:t>
            </a:r>
            <a:r>
              <a:rPr lang="en-US" dirty="0"/>
              <a:t> </a:t>
            </a:r>
            <a:r>
              <a:rPr lang="en-US" dirty="0" err="1"/>
              <a:t>kuvvet</a:t>
            </a:r>
            <a:r>
              <a:rPr lang="en-US" dirty="0"/>
              <a:t> </a:t>
            </a:r>
            <a:r>
              <a:rPr lang="en-US" dirty="0" err="1"/>
              <a:t>saldırıları</a:t>
            </a:r>
            <a:r>
              <a:rPr lang="en-US" dirty="0"/>
              <a:t> </a:t>
            </a:r>
            <a:r>
              <a:rPr lang="en-US" dirty="0" err="1"/>
              <a:t>arasında</a:t>
            </a:r>
            <a:r>
              <a:rPr lang="en-US" dirty="0"/>
              <a:t> </a:t>
            </a:r>
            <a:r>
              <a:rPr lang="en-US" dirty="0" err="1"/>
              <a:t>etkili</a:t>
            </a:r>
            <a:r>
              <a:rPr lang="en-US" dirty="0"/>
              <a:t> </a:t>
            </a:r>
            <a:r>
              <a:rPr lang="en-US" dirty="0" err="1"/>
              <a:t>saldırı</a:t>
            </a:r>
            <a:r>
              <a:rPr lang="en-US" dirty="0"/>
              <a:t> </a:t>
            </a:r>
            <a:r>
              <a:rPr lang="en-US" dirty="0" err="1"/>
              <a:t>türlerinden</a:t>
            </a:r>
            <a:r>
              <a:rPr lang="en-US" dirty="0"/>
              <a:t> </a:t>
            </a:r>
            <a:r>
              <a:rPr lang="en-US" dirty="0" err="1"/>
              <a:t>biri</a:t>
            </a:r>
            <a:r>
              <a:rPr lang="en-US" dirty="0"/>
              <a:t> </a:t>
            </a:r>
            <a:r>
              <a:rPr lang="en-US" dirty="0" err="1"/>
              <a:t>değildir</a:t>
            </a:r>
            <a:r>
              <a:rPr lang="en-US" dirty="0"/>
              <a:t>.</a:t>
            </a:r>
          </a:p>
        </p:txBody>
      </p:sp>
    </p:spTree>
    <p:extLst>
      <p:ext uri="{BB962C8B-B14F-4D97-AF65-F5344CB8AC3E}">
        <p14:creationId xmlns:p14="http://schemas.microsoft.com/office/powerpoint/2010/main" val="39371672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1" name="Google Shape;1961;p22"/>
          <p:cNvSpPr txBox="1">
            <a:spLocks noGrp="1"/>
          </p:cNvSpPr>
          <p:nvPr>
            <p:ph type="title"/>
          </p:nvPr>
        </p:nvSpPr>
        <p:spPr>
          <a:xfrm>
            <a:off x="1014906" y="112840"/>
            <a:ext cx="70413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4000" dirty="0" smtClean="0"/>
              <a:t>ÖRNEK BİR ATAK</a:t>
            </a:r>
            <a:endParaRPr sz="4000" dirty="0"/>
          </a:p>
        </p:txBody>
      </p:sp>
      <p:sp>
        <p:nvSpPr>
          <p:cNvPr id="1963" name="Google Shape;1963;p2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pic>
        <p:nvPicPr>
          <p:cNvPr id="3" name="12438C3">
            <a:hlinkClick r:id="" action="ppaction://media"/>
          </p:cNvPr>
          <p:cNvPicPr>
            <a:picLocks noChangeAspect="1"/>
          </p:cNvPicPr>
          <p:nvPr>
            <a:videoFile r:link="rId1"/>
            <p:extLst>
              <p:ext uri="{DAA4B4D4-6D71-4841-9C94-3DE7FCFB9230}">
                <p14:media xmlns:p14="http://schemas.microsoft.com/office/powerpoint/2010/main" r:embed="rId2">
                  <p14:trim end="1492.1"/>
                </p14:media>
              </p:ext>
            </p:extLst>
          </p:nvPr>
        </p:nvPicPr>
        <p:blipFill>
          <a:blip r:embed="rId5"/>
          <a:stretch>
            <a:fillRect/>
          </a:stretch>
        </p:blipFill>
        <p:spPr>
          <a:xfrm>
            <a:off x="139148" y="728870"/>
            <a:ext cx="8792817" cy="430826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1715250" y="1665009"/>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4800" dirty="0" smtClean="0">
                <a:solidFill>
                  <a:schemeClr val="lt1"/>
                </a:solidFill>
              </a:rPr>
              <a:t>TEŞEKKÜRLER</a:t>
            </a:r>
            <a:r>
              <a:rPr lang="en" sz="4800" dirty="0" smtClean="0">
                <a:solidFill>
                  <a:schemeClr val="lt1"/>
                </a:solidFill>
              </a:rPr>
              <a:t>!</a:t>
            </a:r>
            <a:endParaRPr sz="4800" dirty="0">
              <a:solidFill>
                <a:schemeClr val="lt1"/>
              </a:solidFill>
            </a:endParaRPr>
          </a:p>
        </p:txBody>
      </p:sp>
      <p:sp>
        <p:nvSpPr>
          <p:cNvPr id="2143" name="Google Shape;2143;p36"/>
          <p:cNvSpPr txBox="1">
            <a:spLocks noGrp="1"/>
          </p:cNvSpPr>
          <p:nvPr>
            <p:ph type="subTitle" idx="4294967295"/>
          </p:nvPr>
        </p:nvSpPr>
        <p:spPr>
          <a:xfrm>
            <a:off x="1715250" y="2301693"/>
            <a:ext cx="5713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tr-TR" sz="3600" b="1" dirty="0" smtClean="0"/>
              <a:t>SORU?</a:t>
            </a:r>
            <a:endParaRPr sz="3600" b="1" dirty="0"/>
          </a:p>
        </p:txBody>
      </p:sp>
      <p:sp>
        <p:nvSpPr>
          <p:cNvPr id="2144" name="Google Shape;2144;p36"/>
          <p:cNvSpPr txBox="1">
            <a:spLocks noGrp="1"/>
          </p:cNvSpPr>
          <p:nvPr>
            <p:ph type="body" idx="4294967295"/>
          </p:nvPr>
        </p:nvSpPr>
        <p:spPr>
          <a:xfrm>
            <a:off x="405375" y="3086493"/>
            <a:ext cx="8541025" cy="900900"/>
          </a:xfrm>
          <a:prstGeom prst="rect">
            <a:avLst/>
          </a:prstGeom>
        </p:spPr>
        <p:txBody>
          <a:bodyPr spcFirstLastPara="1" wrap="square" lIns="91425" tIns="91425" rIns="91425" bIns="91425" anchor="t" anchorCtr="0">
            <a:noAutofit/>
          </a:bodyPr>
          <a:lstStyle/>
          <a:p>
            <a:pPr marL="0" lvl="0" indent="0" algn="ctr">
              <a:buNone/>
            </a:pPr>
            <a:r>
              <a:rPr lang="en-US" sz="2500" dirty="0"/>
              <a:t>https://www.linkedin.com/in/selcuk-ozdemir91/</a:t>
            </a:r>
            <a:endParaRPr sz="2500" dirty="0"/>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592" y="657851"/>
            <a:ext cx="946815" cy="8980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19034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1"/>
          <p:cNvSpPr txBox="1">
            <a:spLocks noGrp="1"/>
          </p:cNvSpPr>
          <p:nvPr>
            <p:ph type="title"/>
          </p:nvPr>
        </p:nvSpPr>
        <p:spPr>
          <a:xfrm>
            <a:off x="463827" y="417617"/>
            <a:ext cx="7964556"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KAYNAKÇA:</a:t>
            </a:r>
            <a:endParaRPr sz="6000" dirty="0"/>
          </a:p>
        </p:txBody>
      </p:sp>
      <p:sp>
        <p:nvSpPr>
          <p:cNvPr id="1952" name="Google Shape;1952;p21"/>
          <p:cNvSpPr txBox="1">
            <a:spLocks noGrp="1"/>
          </p:cNvSpPr>
          <p:nvPr>
            <p:ph type="body" idx="1"/>
          </p:nvPr>
        </p:nvSpPr>
        <p:spPr>
          <a:xfrm>
            <a:off x="66262" y="556592"/>
            <a:ext cx="9144000" cy="4103204"/>
          </a:xfrm>
          <a:prstGeom prst="rect">
            <a:avLst/>
          </a:prstGeom>
        </p:spPr>
        <p:txBody>
          <a:bodyPr spcFirstLastPara="1" wrap="square" lIns="91425" tIns="91425" rIns="91425" bIns="91425" anchor="t" anchorCtr="0">
            <a:noAutofit/>
          </a:bodyPr>
          <a:lstStyle/>
          <a:p>
            <a:pPr marL="114300" indent="0">
              <a:buNone/>
            </a:pPr>
            <a:endParaRPr lang="en-US" sz="1000" dirty="0"/>
          </a:p>
          <a:p>
            <a:pPr lvl="0"/>
            <a:r>
              <a:rPr lang="en-US" sz="1000" dirty="0"/>
              <a:t>https://www.sciencedirect.com/science/article/pii/S1071581907000560?casa_token=CffFxzwWhLwAAAAA:ItF7DyzRf10r5g3LTxDW_sgue0xS8FrkdDxdD4cobKSYunVIhJEjvsTflKJ26nmbnRi49-MSZfs</a:t>
            </a:r>
          </a:p>
          <a:p>
            <a:pPr lvl="0"/>
            <a:r>
              <a:rPr lang="tr-TR" sz="1000" dirty="0"/>
              <a:t>https://www.weforum.org/agenda/2021/08/one-minute-internet-web-social-media-technology-online</a:t>
            </a:r>
            <a:endParaRPr lang="en-US" sz="1000" dirty="0"/>
          </a:p>
          <a:p>
            <a:pPr lvl="0"/>
            <a:r>
              <a:rPr lang="tr-TR" sz="1000" dirty="0"/>
              <a:t>https://www.techtarget.com/searchsecurity/definition/password</a:t>
            </a:r>
            <a:endParaRPr lang="en-US" sz="1000" dirty="0"/>
          </a:p>
          <a:p>
            <a:pPr lvl="0"/>
            <a:r>
              <a:rPr lang="tr-TR" sz="1000" u="sng" dirty="0">
                <a:hlinkClick r:id="rId3"/>
              </a:rPr>
              <a:t>https://blog.dashlane.com/a-brief-history-of-passwords/</a:t>
            </a:r>
            <a:endParaRPr lang="en-US" sz="1000" dirty="0"/>
          </a:p>
          <a:p>
            <a:pPr lvl="0"/>
            <a:r>
              <a:rPr lang="tr-TR" sz="1000" u="sng" dirty="0">
                <a:hlinkClick r:id="rId4"/>
              </a:rPr>
              <a:t>https://www.beyondidentity.com/blog/history-and-future-passwords</a:t>
            </a:r>
            <a:r>
              <a:rPr lang="tr-TR" sz="1000" dirty="0"/>
              <a:t/>
            </a:r>
            <a:br>
              <a:rPr lang="tr-TR" sz="1000" dirty="0"/>
            </a:br>
            <a:r>
              <a:rPr lang="tr-TR" sz="1000" u="sng" dirty="0">
                <a:hlinkClick r:id="rId5"/>
              </a:rPr>
              <a:t>https://theconversation.com/the-long-history-and-short-future-of-the-password-76690</a:t>
            </a:r>
            <a:endParaRPr lang="en-US" sz="1000" dirty="0"/>
          </a:p>
          <a:p>
            <a:pPr lvl="0"/>
            <a:r>
              <a:rPr lang="tr-TR" sz="1000" dirty="0"/>
              <a:t>https://www.linkedin.com/pulse/history-passwords-visma/</a:t>
            </a:r>
            <a:endParaRPr lang="en-US" sz="1000" dirty="0"/>
          </a:p>
          <a:p>
            <a:pPr lvl="0"/>
            <a:r>
              <a:rPr lang="tr-TR" sz="1000" dirty="0"/>
              <a:t>https://www.ofcom.org.uk/about-ofcom/latest/media/media-releases/2013/uk-adults-taking-online-password-security-risks</a:t>
            </a:r>
            <a:endParaRPr lang="en-US" sz="1000" dirty="0"/>
          </a:p>
          <a:p>
            <a:pPr lvl="0"/>
            <a:r>
              <a:rPr lang="tr-TR" sz="1000" dirty="0"/>
              <a:t>https://support.google.com/mail/thread/11552876/google-%C4%B0ki-ad%C4%B1ml%C4%B1-do%C4%9Frulama-ge%C3%A7emiyorum?hl=tr</a:t>
            </a:r>
            <a:endParaRPr lang="en-US" sz="1000" dirty="0"/>
          </a:p>
          <a:p>
            <a:pPr lvl="0"/>
            <a:r>
              <a:rPr lang="tr-TR" sz="1000" dirty="0"/>
              <a:t>https://www.google.com/url?sa=i&amp;url=https%3A%2F%2Fbeebom.com%2Fgoogle-enable-two-factor-authentication-by-default%2F&amp;psig=AOvVaw1j_j8f1r4CzXhYjWJBv0l8&amp;ust=1670091454760000&amp;source=images&amp;cd=vfe&amp;ved=0CBAQjRxqFwoTCKjQvNHF2_sCFQAAAAAdAAAAABAE</a:t>
            </a:r>
            <a:endParaRPr lang="en-US" sz="1000" dirty="0"/>
          </a:p>
          <a:p>
            <a:pPr lvl="0"/>
            <a:r>
              <a:rPr lang="tr-TR" sz="1000" u="sng" dirty="0">
                <a:hlinkClick r:id="rId6"/>
              </a:rPr>
              <a:t>https://en.wikipedia.org/wiki/Password</a:t>
            </a:r>
            <a:endParaRPr lang="en-US" sz="1000" dirty="0"/>
          </a:p>
          <a:p>
            <a:pPr lvl="0"/>
            <a:r>
              <a:rPr lang="tr-TR" sz="1000" u="sng" dirty="0">
                <a:hlinkClick r:id="rId7"/>
              </a:rPr>
              <a:t>https://berqnet.com/blog/brute-force</a:t>
            </a:r>
            <a:endParaRPr lang="en-US" sz="1000" dirty="0"/>
          </a:p>
          <a:p>
            <a:pPr lvl="0"/>
            <a:r>
              <a:rPr lang="tr-TR" sz="1000" u="sng" dirty="0">
                <a:hlinkClick r:id="rId8"/>
              </a:rPr>
              <a:t>https://www.kaspersky.com.tr/resource-center/definitions/brute-force-attack</a:t>
            </a:r>
            <a:endParaRPr lang="en-US" sz="1000" dirty="0"/>
          </a:p>
          <a:p>
            <a:pPr lvl="0"/>
            <a:r>
              <a:rPr lang="tr-TR" sz="1000" u="sng" dirty="0">
                <a:hlinkClick r:id="rId9"/>
              </a:rPr>
              <a:t>https://tr.godaddy.com/blog/brute-force-kaba-kuvvet-saldirisi-nedir/</a:t>
            </a:r>
            <a:endParaRPr lang="en-US" sz="1000" dirty="0"/>
          </a:p>
          <a:p>
            <a:pPr lvl="0"/>
            <a:r>
              <a:rPr lang="tr-TR" sz="1000" u="sng" dirty="0">
                <a:hlinkClick r:id="rId10"/>
              </a:rPr>
              <a:t>https://www.fortinet.com/resources/cyberglossary/brute-force-attack</a:t>
            </a:r>
            <a:endParaRPr lang="en-US" sz="1000" dirty="0"/>
          </a:p>
          <a:p>
            <a:pPr lvl="0"/>
            <a:r>
              <a:rPr lang="tr-TR" sz="1000" dirty="0"/>
              <a:t>https://www.wikihow.com.tr/Unutulan-Bir-Parola-Nas%C4%B1l-Hat%C4%B1rlan%C4%B1r</a:t>
            </a:r>
            <a:endParaRPr lang="en-US" sz="1000" dirty="0"/>
          </a:p>
          <a:p>
            <a:pPr marL="285750" indent="-285750"/>
            <a:endParaRPr lang="tr-TR" sz="1000" b="1" dirty="0" smtClean="0"/>
          </a:p>
        </p:txBody>
      </p:sp>
      <p:sp>
        <p:nvSpPr>
          <p:cNvPr id="1955" name="Google Shape;1955;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201919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46383" y="160800"/>
            <a:ext cx="9190383"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4000" dirty="0" smtClean="0"/>
              <a:t>EVİNİZE GİRMESİ İÇİN SİZİN ANAHTARINIZA İHTİYACI VARDIR</a:t>
            </a:r>
            <a:endParaRPr sz="4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Resim 2"/>
          <p:cNvPicPr>
            <a:picLocks noChangeAspect="1"/>
          </p:cNvPicPr>
          <p:nvPr/>
        </p:nvPicPr>
        <p:blipFill rotWithShape="1">
          <a:blip r:embed="rId3">
            <a:extLst>
              <a:ext uri="{28A0092B-C50C-407E-A947-70E740481C1C}">
                <a14:useLocalDpi xmlns:a14="http://schemas.microsoft.com/office/drawing/2010/main" val="0"/>
              </a:ext>
            </a:extLst>
          </a:blip>
          <a:srcRect l="49312" t="49613" r="-2920"/>
          <a:stretch/>
        </p:blipFill>
        <p:spPr>
          <a:xfrm>
            <a:off x="902306" y="743700"/>
            <a:ext cx="7293003" cy="3774960"/>
          </a:xfrm>
          <a:prstGeom prst="rect">
            <a:avLst/>
          </a:prstGeom>
          <a:ln>
            <a:noFill/>
          </a:ln>
          <a:effectLst>
            <a:softEdge rad="112500"/>
          </a:effectLst>
        </p:spPr>
      </p:pic>
    </p:spTree>
    <p:extLst>
      <p:ext uri="{BB962C8B-B14F-4D97-AF65-F5344CB8AC3E}">
        <p14:creationId xmlns:p14="http://schemas.microsoft.com/office/powerpoint/2010/main" val="1344157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0" y="160800"/>
            <a:ext cx="9143799"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4000" dirty="0" smtClean="0"/>
              <a:t>ANAHTARA ERİŞTİĞİ AN EVDEKİ TÜM BİLGİLERE ERİŞMİŞTİR</a:t>
            </a:r>
            <a:endParaRPr sz="4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50276" t="49888" r="-439"/>
          <a:stretch/>
        </p:blipFill>
        <p:spPr>
          <a:xfrm>
            <a:off x="413035" y="630472"/>
            <a:ext cx="8317727" cy="4086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0852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917263"/>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tr-TR" sz="10000" dirty="0" smtClean="0"/>
              <a:t>ŞİFRE NEDİR</a:t>
            </a:r>
            <a:endParaRPr sz="10000"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31750" y="479468"/>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6000" dirty="0" smtClean="0"/>
              <a:t>ŞİFRE-TDK</a:t>
            </a:r>
            <a:endParaRPr sz="6000" dirty="0"/>
          </a:p>
        </p:txBody>
      </p:sp>
      <p:sp>
        <p:nvSpPr>
          <p:cNvPr id="1928" name="Google Shape;1928;p18"/>
          <p:cNvSpPr txBox="1">
            <a:spLocks noGrp="1"/>
          </p:cNvSpPr>
          <p:nvPr>
            <p:ph type="body" idx="1"/>
          </p:nvPr>
        </p:nvSpPr>
        <p:spPr>
          <a:xfrm>
            <a:off x="630865" y="1312799"/>
            <a:ext cx="7768856" cy="3961565"/>
          </a:xfrm>
          <a:prstGeom prst="rect">
            <a:avLst/>
          </a:prstGeom>
        </p:spPr>
        <p:txBody>
          <a:bodyPr spcFirstLastPara="1" wrap="square" lIns="91425" tIns="91425" rIns="91425" bIns="91425" anchor="t" anchorCtr="0">
            <a:noAutofit/>
          </a:bodyPr>
          <a:lstStyle/>
          <a:p>
            <a:pPr lvl="0"/>
            <a:r>
              <a:rPr lang="tr-TR" sz="3000" b="1" dirty="0"/>
              <a:t>Gizliliği olan kasa, kapı, çanta vb. şeylerin </a:t>
            </a:r>
            <a:r>
              <a:rPr lang="tr-TR" sz="3000" b="1" dirty="0" smtClean="0"/>
              <a:t>açılması </a:t>
            </a:r>
            <a:r>
              <a:rPr lang="tr-TR" sz="3000" b="1" dirty="0"/>
              <a:t>için gereken </a:t>
            </a:r>
            <a:r>
              <a:rPr lang="tr-TR" sz="3000" b="1" dirty="0" smtClean="0"/>
              <a:t>rakam</a:t>
            </a:r>
          </a:p>
          <a:p>
            <a:pPr marL="76200" lvl="0" indent="0">
              <a:buNone/>
            </a:pPr>
            <a:endParaRPr lang="tr-TR" sz="3000" b="1" dirty="0" smtClean="0"/>
          </a:p>
          <a:p>
            <a:pPr lvl="0"/>
            <a:r>
              <a:rPr lang="tr-TR" sz="3000" b="1" dirty="0"/>
              <a:t>Gizli haberleşmeye yarayan işaretlerin tümü, kod</a:t>
            </a:r>
            <a:endParaRPr sz="3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49724" t="49888"/>
          <a:stretch/>
        </p:blipFill>
        <p:spPr>
          <a:xfrm>
            <a:off x="6684334" y="2487116"/>
            <a:ext cx="2331875" cy="232428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title"/>
          </p:nvPr>
        </p:nvSpPr>
        <p:spPr>
          <a:xfrm>
            <a:off x="1103396" y="373451"/>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ŞİFRE-BİLGİ İLİŞKİSİ</a:t>
            </a:r>
            <a:endParaRPr sz="5000" dirty="0"/>
          </a:p>
        </p:txBody>
      </p:sp>
      <p:sp>
        <p:nvSpPr>
          <p:cNvPr id="1928" name="Google Shape;1928;p18"/>
          <p:cNvSpPr txBox="1">
            <a:spLocks noGrp="1"/>
          </p:cNvSpPr>
          <p:nvPr>
            <p:ph type="body" idx="1"/>
          </p:nvPr>
        </p:nvSpPr>
        <p:spPr>
          <a:xfrm>
            <a:off x="687572" y="1043442"/>
            <a:ext cx="7768856" cy="3498600"/>
          </a:xfrm>
          <a:prstGeom prst="rect">
            <a:avLst/>
          </a:prstGeom>
        </p:spPr>
        <p:txBody>
          <a:bodyPr spcFirstLastPara="1" wrap="square" lIns="91425" tIns="91425" rIns="91425" bIns="91425" anchor="t" anchorCtr="0">
            <a:noAutofit/>
          </a:bodyPr>
          <a:lstStyle/>
          <a:p>
            <a:pPr marL="76200" lvl="0" indent="0">
              <a:buNone/>
            </a:pPr>
            <a:endParaRPr sz="3000" dirty="0"/>
          </a:p>
        </p:txBody>
      </p:sp>
      <p:sp>
        <p:nvSpPr>
          <p:cNvPr id="1929" name="Google Shape;192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14" y="894547"/>
            <a:ext cx="3127512" cy="3716295"/>
          </a:xfrm>
          <a:prstGeom prst="rect">
            <a:avLst/>
          </a:prstGeom>
        </p:spPr>
      </p:pic>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584" y="894546"/>
            <a:ext cx="4387702" cy="3647495"/>
          </a:xfrm>
          <a:prstGeom prst="rect">
            <a:avLst/>
          </a:prstGeom>
        </p:spPr>
      </p:pic>
    </p:spTree>
    <p:extLst>
      <p:ext uri="{BB962C8B-B14F-4D97-AF65-F5344CB8AC3E}">
        <p14:creationId xmlns:p14="http://schemas.microsoft.com/office/powerpoint/2010/main" val="350754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20"/>
          <p:cNvSpPr txBox="1">
            <a:spLocks noGrp="1"/>
          </p:cNvSpPr>
          <p:nvPr>
            <p:ph type="body" idx="1"/>
          </p:nvPr>
        </p:nvSpPr>
        <p:spPr>
          <a:xfrm>
            <a:off x="1131750" y="1334200"/>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tr-TR" sz="3000" b="1" u="sng" dirty="0" smtClean="0"/>
              <a:t>PAROLA</a:t>
            </a:r>
          </a:p>
          <a:p>
            <a:pPr marL="342900" lvl="0" indent="-342900">
              <a:buFont typeface="Arial" panose="020B0604020202020204" pitchFamily="34" charset="0"/>
              <a:buChar char="•"/>
            </a:pPr>
            <a:r>
              <a:rPr lang="tr-TR" sz="3000" dirty="0" smtClean="0"/>
              <a:t>“</a:t>
            </a:r>
            <a:r>
              <a:rPr lang="tr-TR" sz="3000" dirty="0" err="1"/>
              <a:t>abcd</a:t>
            </a:r>
            <a:r>
              <a:rPr lang="tr-TR" sz="3000" dirty="0" smtClean="0"/>
              <a:t>”</a:t>
            </a:r>
          </a:p>
          <a:p>
            <a:pPr marL="342900" lvl="0" indent="-342900">
              <a:buFont typeface="Arial" panose="020B0604020202020204" pitchFamily="34" charset="0"/>
              <a:buChar char="•"/>
            </a:pPr>
            <a:r>
              <a:rPr lang="tr-TR" sz="3000" dirty="0" smtClean="0"/>
              <a:t>”</a:t>
            </a:r>
            <a:r>
              <a:rPr lang="tr-TR" sz="3000" dirty="0"/>
              <a:t>12345” </a:t>
            </a:r>
            <a:endParaRPr sz="3000" b="1" dirty="0"/>
          </a:p>
        </p:txBody>
      </p:sp>
      <p:sp>
        <p:nvSpPr>
          <p:cNvPr id="1944" name="Google Shape;1944;p2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000" dirty="0" smtClean="0"/>
              <a:t>ŞİFRE VS PAROLA</a:t>
            </a:r>
            <a:endParaRPr sz="5000" dirty="0"/>
          </a:p>
        </p:txBody>
      </p:sp>
      <p:sp>
        <p:nvSpPr>
          <p:cNvPr id="1945" name="Google Shape;1945;p20"/>
          <p:cNvSpPr txBox="1">
            <a:spLocks noGrp="1"/>
          </p:cNvSpPr>
          <p:nvPr>
            <p:ph type="body" idx="2"/>
          </p:nvPr>
        </p:nvSpPr>
        <p:spPr>
          <a:xfrm>
            <a:off x="3485323" y="1343183"/>
            <a:ext cx="558531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tr-TR" sz="3000" b="1" u="sng" dirty="0" smtClean="0"/>
              <a:t>ŞİFRE</a:t>
            </a:r>
            <a:endParaRPr sz="3000" b="1" u="sng" dirty="0"/>
          </a:p>
          <a:p>
            <a:r>
              <a:rPr lang="tr-TR" dirty="0" smtClean="0"/>
              <a:t>88d4266fd4e6338d13b845fcf289579d209c897823b9217da3e161936f031589 </a:t>
            </a:r>
            <a:endParaRPr lang="en-US" dirty="0"/>
          </a:p>
          <a:p>
            <a:r>
              <a:rPr lang="tr-TR" dirty="0"/>
              <a:t>5994471abb01112afcc18159f6cc74b4f511b99806da59b3caf5a9c173cacfc5</a:t>
            </a:r>
            <a:endParaRPr lang="en-US" dirty="0"/>
          </a:p>
          <a:p>
            <a:pPr marL="0" lvl="0" indent="0" algn="l" rtl="0">
              <a:spcBef>
                <a:spcPts val="600"/>
              </a:spcBef>
              <a:spcAft>
                <a:spcPts val="0"/>
              </a:spcAft>
              <a:buNone/>
            </a:pPr>
            <a:endParaRPr lang="tr-TR" dirty="0" smtClean="0"/>
          </a:p>
        </p:txBody>
      </p:sp>
      <p:sp>
        <p:nvSpPr>
          <p:cNvPr id="1946" name="Google Shape;1946;p2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TotalTime>
  <Words>823</Words>
  <Application>Microsoft Office PowerPoint</Application>
  <PresentationFormat>Ekran Gösterisi (16:9)</PresentationFormat>
  <Paragraphs>182</Paragraphs>
  <Slides>37</Slides>
  <Notes>37</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37</vt:i4>
      </vt:variant>
    </vt:vector>
  </HeadingPairs>
  <TitlesOfParts>
    <vt:vector size="42" baseType="lpstr">
      <vt:lpstr>Arial</vt:lpstr>
      <vt:lpstr>Merriweather</vt:lpstr>
      <vt:lpstr>Calibri</vt:lpstr>
      <vt:lpstr>Amatic SC</vt:lpstr>
      <vt:lpstr>Nathaniel template</vt:lpstr>
      <vt:lpstr>ŞİFRE SEÇİMİ KONUSUNDA  TOPLUMSAL BİLİNÇLENME VE ÖRNEK BİR ATAK</vt:lpstr>
      <vt:lpstr>MERHABA!</vt:lpstr>
      <vt:lpstr>EVİNİZİ DIŞARIDAN GÖZETLEYEN BİR ADAM DÜŞÜNÜN!</vt:lpstr>
      <vt:lpstr>EVİNİZE GİRMESİ İÇİN SİZİN ANAHTARINIZA İHTİYACI VARDIR</vt:lpstr>
      <vt:lpstr>ANAHTARA ERİŞTİĞİ AN EVDEKİ TÜM BİLGİLERE ERİŞMİŞTİR</vt:lpstr>
      <vt:lpstr>1. ŞİFRE NEDİR</vt:lpstr>
      <vt:lpstr>ŞİFRE-TDK</vt:lpstr>
      <vt:lpstr>ŞİFRE-BİLGİ İLİŞKİSİ</vt:lpstr>
      <vt:lpstr>ŞİFRE VS PAROLA</vt:lpstr>
      <vt:lpstr>PAROLA TARİHİ</vt:lpstr>
      <vt:lpstr>PAROLA TARİHİ</vt:lpstr>
      <vt:lpstr>2-Parola Güvenliği</vt:lpstr>
      <vt:lpstr>OFCOMM ARAŞTIRMASI</vt:lpstr>
      <vt:lpstr>ŞİFREMİZ NE KADAR GÜVENLİ</vt:lpstr>
      <vt:lpstr>3-NASIL PAROLA SEÇİLMELİ?</vt:lpstr>
      <vt:lpstr>GÜVENLİ , GÜVENLİ DAHA GÜVENLİ!!!</vt:lpstr>
      <vt:lpstr>İKİ ADIMLI DOGRULAMA</vt:lpstr>
      <vt:lpstr>PAROLAYI SIK SIK DEĞİŞTİRİN</vt:lpstr>
      <vt:lpstr>HER SİTEDE FARKLI ŞİFRE KULLANIN</vt:lpstr>
      <vt:lpstr>PAROLA GÜVENLİĞİ GÖSTEREN SİTELER KULLANIN</vt:lpstr>
      <vt:lpstr>SİSTEMSEL ÖNLEMLER</vt:lpstr>
      <vt:lpstr>SİSTEMSEL ÖNLEMLER</vt:lpstr>
      <vt:lpstr>4-Parola UNUTMAMA YÖNTEMLERİ</vt:lpstr>
      <vt:lpstr>HAFIZA TEKNİKLERİ KULLAN</vt:lpstr>
      <vt:lpstr>“Perşembe günü 10 sularında Elazığ’a varacağım”</vt:lpstr>
      <vt:lpstr>KAĞIDA YA DA NOT DEFTERİNE YAZ</vt:lpstr>
      <vt:lpstr>KAĞIDA YA DA NOT DEFTERİNE YAZ</vt:lpstr>
      <vt:lpstr>BAZI HESAPLARDA AYNI ŞİFREYİ KULLAN</vt:lpstr>
      <vt:lpstr>BAZI HESAPLARDA AYNI ŞİFREYİ KULLAN</vt:lpstr>
      <vt:lpstr>4-BRUTE FORCE VE ÖRNEK ATAK</vt:lpstr>
      <vt:lpstr>BRUTE FORCE</vt:lpstr>
      <vt:lpstr>BRUTE FORCE</vt:lpstr>
      <vt:lpstr>BASİT BRUTE FORCE</vt:lpstr>
      <vt:lpstr>SÖZLÜK SALDIRISI</vt:lpstr>
      <vt:lpstr>ÖRNEK BİR ATAK</vt:lpstr>
      <vt:lpstr>TEŞEKKÜRLER!</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MÜŞERREF SELÇUK ÖZDEMİR</dc:creator>
  <cp:lastModifiedBy>MÜŞERREF SELÇUK ÖZDEMİR</cp:lastModifiedBy>
  <cp:revision>42</cp:revision>
  <dcterms:modified xsi:type="dcterms:W3CDTF">2022-12-27T11:32:39Z</dcterms:modified>
</cp:coreProperties>
</file>